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62" r:id="rId5"/>
    <p:sldId id="261" r:id="rId6"/>
    <p:sldId id="263" r:id="rId7"/>
    <p:sldId id="260" r:id="rId8"/>
    <p:sldId id="264" r:id="rId9"/>
    <p:sldId id="270" r:id="rId10"/>
    <p:sldId id="265" r:id="rId11"/>
    <p:sldId id="266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88" autoAdjust="0"/>
    <p:restoredTop sz="99466" autoAdjust="0"/>
  </p:normalViewPr>
  <p:slideViewPr>
    <p:cSldViewPr>
      <p:cViewPr>
        <p:scale>
          <a:sx n="110" d="100"/>
          <a:sy n="110" d="100"/>
        </p:scale>
        <p:origin x="-2514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 Conector recto"/>
          <p:cNvCxnSpPr/>
          <p:nvPr userDrawn="1"/>
        </p:nvCxnSpPr>
        <p:spPr>
          <a:xfrm>
            <a:off x="107504" y="804514"/>
            <a:ext cx="8928992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8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03" y="69098"/>
            <a:ext cx="1128837" cy="718351"/>
          </a:xfrm>
          <a:prstGeom prst="rect">
            <a:avLst/>
          </a:prstGeom>
        </p:spPr>
      </p:pic>
      <p:pic>
        <p:nvPicPr>
          <p:cNvPr id="10" name="9 Imagen" descr="arc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857" y="0"/>
            <a:ext cx="1095375" cy="93154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10 CuadroTexto"/>
          <p:cNvSpPr txBox="1"/>
          <p:nvPr userDrawn="1"/>
        </p:nvSpPr>
        <p:spPr>
          <a:xfrm>
            <a:off x="1659087" y="142606"/>
            <a:ext cx="5825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>
                <a:solidFill>
                  <a:schemeClr val="accent6">
                    <a:lumMod val="50000"/>
                  </a:schemeClr>
                </a:solidFill>
              </a:rPr>
              <a:t>LAFAYETTE F-686 VECTORLOG</a:t>
            </a:r>
            <a:endParaRPr lang="es-E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72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245FE-987D-4BCB-98F0-48D10D343778}" type="datetimeFigureOut">
              <a:rPr lang="es-ES" smtClean="0"/>
              <a:t>02/02/2018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74AEB-0FF5-4FD0-8421-694AD13FE1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763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245FE-987D-4BCB-98F0-48D10D343778}" type="datetimeFigureOut">
              <a:rPr lang="es-ES" smtClean="0"/>
              <a:t>02/02/2018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74AEB-0FF5-4FD0-8421-694AD13FE1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2783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245FE-987D-4BCB-98F0-48D10D343778}" type="datetimeFigureOut">
              <a:rPr lang="es-ES" smtClean="0"/>
              <a:t>02/02/2018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74AEB-0FF5-4FD0-8421-694AD13FE1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9386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245FE-987D-4BCB-98F0-48D10D343778}" type="datetimeFigureOut">
              <a:rPr lang="es-ES" smtClean="0"/>
              <a:t>02/02/2018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74AEB-0FF5-4FD0-8421-694AD13FE1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0041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245FE-987D-4BCB-98F0-48D10D343778}" type="datetimeFigureOut">
              <a:rPr lang="es-ES" smtClean="0"/>
              <a:t>02/02/2018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74AEB-0FF5-4FD0-8421-694AD13FE1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4811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245FE-987D-4BCB-98F0-48D10D343778}" type="datetimeFigureOut">
              <a:rPr lang="es-ES" smtClean="0"/>
              <a:t>02/02/2018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74AEB-0FF5-4FD0-8421-694AD13FE1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4206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245FE-987D-4BCB-98F0-48D10D343778}" type="datetimeFigureOut">
              <a:rPr lang="es-ES" smtClean="0"/>
              <a:t>02/02/2018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74AEB-0FF5-4FD0-8421-694AD13FE1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5377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245FE-987D-4BCB-98F0-48D10D343778}" type="datetimeFigureOut">
              <a:rPr lang="es-ES" smtClean="0"/>
              <a:t>02/02/2018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74AEB-0FF5-4FD0-8421-694AD13FE1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7410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245FE-987D-4BCB-98F0-48D10D343778}" type="datetimeFigureOut">
              <a:rPr lang="es-ES" smtClean="0"/>
              <a:t>02/02/2018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74AEB-0FF5-4FD0-8421-694AD13FE1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8119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245FE-987D-4BCB-98F0-48D10D343778}" type="datetimeFigureOut">
              <a:rPr lang="es-ES" smtClean="0"/>
              <a:t>02/02/2018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74AEB-0FF5-4FD0-8421-694AD13FE1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4701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245FE-987D-4BCB-98F0-48D10D343778}" type="datetimeFigureOut">
              <a:rPr lang="es-ES" smtClean="0"/>
              <a:t>02/02/2018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74AEB-0FF5-4FD0-8421-694AD13FE1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6707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hyperlink" Target="https://sites.google.com/view/bernard-slide-rules/accueil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415120" y="3212976"/>
            <a:ext cx="47871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800" dirty="0" smtClean="0">
                <a:latin typeface="Bodoni MT Black" panose="02070A03080606020203" pitchFamily="18" charset="0"/>
              </a:rPr>
              <a:t>BAMBOO SLIDE RULES</a:t>
            </a:r>
            <a:endParaRPr lang="es-ES" sz="2800" dirty="0">
              <a:latin typeface="Bodoni MT Black" panose="02070A03080606020203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216404" y="5157192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ccidental Presidency" panose="00000400000000000000" pitchFamily="2" charset="0"/>
              </a:rPr>
              <a:t>LAFAYETTE RADIO ELECTRONICS CORPORATION</a:t>
            </a:r>
            <a:endParaRPr lang="es-ES" dirty="0">
              <a:latin typeface="Accidental Presidency" panose="00000400000000000000" pitchFamily="2" charset="0"/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2540440" y="1052736"/>
            <a:ext cx="45365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>
            <a:off x="2540440" y="2924944"/>
            <a:ext cx="45365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9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0" t="9280" r="14558" b="22891"/>
          <a:stretch/>
        </p:blipFill>
        <p:spPr bwMode="auto">
          <a:xfrm>
            <a:off x="2863161" y="1268760"/>
            <a:ext cx="3894422" cy="1440159"/>
          </a:xfrm>
          <a:prstGeom prst="rect">
            <a:avLst/>
          </a:prstGeom>
          <a:noFill/>
        </p:spPr>
      </p:pic>
      <p:sp>
        <p:nvSpPr>
          <p:cNvPr id="11" name="10 CuadroTexto"/>
          <p:cNvSpPr txBox="1"/>
          <p:nvPr/>
        </p:nvSpPr>
        <p:spPr>
          <a:xfrm>
            <a:off x="2219764" y="3933056"/>
            <a:ext cx="5181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/>
              <a:t>MODELO F-686 VECTORLOG</a:t>
            </a:r>
            <a:endParaRPr lang="es-ES" sz="28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6722492" y="5997121"/>
            <a:ext cx="23645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/>
              <a:t>Ángel Carrasco (Roger)</a:t>
            </a:r>
            <a:endParaRPr lang="es-ES" sz="1600" dirty="0"/>
          </a:p>
        </p:txBody>
      </p:sp>
      <p:pic>
        <p:nvPicPr>
          <p:cNvPr id="13" name="12 Imagen" descr="arc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671073"/>
            <a:ext cx="1356719" cy="115380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13 CuadroTexto"/>
          <p:cNvSpPr txBox="1"/>
          <p:nvPr/>
        </p:nvSpPr>
        <p:spPr>
          <a:xfrm>
            <a:off x="7076944" y="6335675"/>
            <a:ext cx="18663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/>
              <a:t>Febrero 2018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338339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79512" y="921279"/>
            <a:ext cx="1492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</a:rPr>
              <a:t>LA ESCALA </a:t>
            </a:r>
            <a:r>
              <a:rPr lang="es-ES" b="1" dirty="0" err="1" smtClean="0">
                <a:solidFill>
                  <a:schemeClr val="accent6">
                    <a:lumMod val="50000"/>
                  </a:schemeClr>
                </a:solidFill>
              </a:rPr>
              <a:t>db</a:t>
            </a:r>
            <a:endParaRPr lang="es-ES" b="1" baseline="-25000" dirty="0">
              <a:solidFill>
                <a:schemeClr val="accent6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1 CuadroTexto"/>
              <p:cNvSpPr txBox="1"/>
              <p:nvPr/>
            </p:nvSpPr>
            <p:spPr>
              <a:xfrm>
                <a:off x="1907704" y="2152037"/>
                <a:ext cx="2088329" cy="65620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/>
                        </a:rPr>
                        <m:t>𝑑𝑏</m:t>
                      </m:r>
                      <m:d>
                        <m:dPr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ES" b="0" i="1" smtClean="0">
                              <a:latin typeface="Cambria Math"/>
                            </a:rPr>
                            <m:t>𝑉</m:t>
                          </m:r>
                        </m:e>
                      </m:d>
                      <m:r>
                        <a:rPr lang="es-ES" b="0" i="1" smtClean="0">
                          <a:latin typeface="Cambria Math"/>
                        </a:rPr>
                        <m:t>=20.</m:t>
                      </m:r>
                      <m:r>
                        <a:rPr lang="es-ES" b="0" i="1" smtClean="0">
                          <a:latin typeface="Cambria Math"/>
                        </a:rPr>
                        <m:t>𝑙𝑜𝑔</m:t>
                      </m:r>
                      <m:f>
                        <m:fPr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E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2" name="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2152037"/>
                <a:ext cx="2088329" cy="65620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CuadroTexto"/>
              <p:cNvSpPr txBox="1"/>
              <p:nvPr/>
            </p:nvSpPr>
            <p:spPr>
              <a:xfrm>
                <a:off x="4860032" y="2152035"/>
                <a:ext cx="1993238" cy="65620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/>
                        </a:rPr>
                        <m:t>𝑑𝑏</m:t>
                      </m:r>
                      <m:d>
                        <m:dPr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s-ES" b="0" i="1" smtClean="0">
                              <a:latin typeface="Cambria Math"/>
                            </a:rPr>
                            <m:t>𝐼</m:t>
                          </m:r>
                        </m:e>
                      </m:d>
                      <m:r>
                        <a:rPr lang="es-ES" b="0" i="1" smtClean="0">
                          <a:latin typeface="Cambria Math"/>
                        </a:rPr>
                        <m:t>=20.</m:t>
                      </m:r>
                      <m:r>
                        <a:rPr lang="es-ES" b="0" i="1" smtClean="0">
                          <a:latin typeface="Cambria Math"/>
                        </a:rPr>
                        <m:t>𝑙𝑜𝑔</m:t>
                      </m:r>
                      <m:f>
                        <m:fPr>
                          <m:ctrlPr>
                            <a:rPr lang="es-E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E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5" name="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2152035"/>
                <a:ext cx="1993238" cy="65620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2 CuadroTexto"/>
          <p:cNvSpPr txBox="1"/>
          <p:nvPr/>
        </p:nvSpPr>
        <p:spPr>
          <a:xfrm>
            <a:off x="797476" y="1412776"/>
            <a:ext cx="6907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En los cálculos de circuitos eléctricos, el decibelio es la relación  entre dos voltajes o entre dos intensidades de corriente; la de entrada y la de salida, según las siguientes expresiones:</a:t>
            </a:r>
            <a:endParaRPr lang="es-ES" sz="1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758507" y="2992429"/>
            <a:ext cx="76399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El decibelio no es ninguna unidad de medida, sino que expresa la relación entre estas dos magnitudes. </a:t>
            </a:r>
            <a:endParaRPr lang="es-ES" sz="1400" dirty="0"/>
          </a:p>
        </p:txBody>
      </p:sp>
      <p:sp>
        <p:nvSpPr>
          <p:cNvPr id="7" name="6 CuadroTexto"/>
          <p:cNvSpPr txBox="1"/>
          <p:nvPr/>
        </p:nvSpPr>
        <p:spPr>
          <a:xfrm>
            <a:off x="758507" y="3429000"/>
            <a:ext cx="76788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La relación entre </a:t>
            </a:r>
            <a:r>
              <a:rPr lang="es-ES" sz="1400" b="1" dirty="0" smtClean="0"/>
              <a:t>V</a:t>
            </a:r>
            <a:r>
              <a:rPr lang="es-ES" sz="1400" b="1" baseline="-25000" dirty="0" smtClean="0"/>
              <a:t>2</a:t>
            </a:r>
            <a:r>
              <a:rPr lang="es-ES" sz="1400" dirty="0" smtClean="0"/>
              <a:t> y </a:t>
            </a:r>
            <a:r>
              <a:rPr lang="es-ES" sz="1400" b="1" dirty="0" smtClean="0"/>
              <a:t>V</a:t>
            </a:r>
            <a:r>
              <a:rPr lang="es-ES" sz="1400" b="1" baseline="-25000" dirty="0" smtClean="0"/>
              <a:t>1</a:t>
            </a:r>
            <a:r>
              <a:rPr lang="es-ES" sz="1400" dirty="0" smtClean="0"/>
              <a:t> o entre </a:t>
            </a:r>
            <a:r>
              <a:rPr lang="es-ES" sz="1400" b="1" dirty="0" smtClean="0"/>
              <a:t>I</a:t>
            </a:r>
            <a:r>
              <a:rPr lang="es-ES" sz="1400" b="1" baseline="-25000" dirty="0" smtClean="0"/>
              <a:t>2</a:t>
            </a:r>
            <a:r>
              <a:rPr lang="es-ES" sz="1400" dirty="0" smtClean="0"/>
              <a:t> e </a:t>
            </a:r>
            <a:r>
              <a:rPr lang="es-ES" sz="1400" b="1" dirty="0" smtClean="0"/>
              <a:t>I</a:t>
            </a:r>
            <a:r>
              <a:rPr lang="es-ES" sz="1400" b="1" baseline="-25000" dirty="0" smtClean="0"/>
              <a:t>1</a:t>
            </a:r>
            <a:r>
              <a:rPr lang="es-ES" sz="1400" dirty="0" smtClean="0"/>
              <a:t> se obtienen de la forma usual, mediante las escalas </a:t>
            </a:r>
            <a:r>
              <a:rPr lang="es-ES" sz="1400" b="1" dirty="0" smtClean="0"/>
              <a:t>C </a:t>
            </a:r>
            <a:r>
              <a:rPr lang="es-ES" sz="1400" dirty="0" smtClean="0"/>
              <a:t>y </a:t>
            </a:r>
            <a:r>
              <a:rPr lang="es-ES" sz="1400" b="1" dirty="0" smtClean="0"/>
              <a:t>D</a:t>
            </a:r>
            <a:r>
              <a:rPr lang="es-ES" sz="1400" dirty="0" smtClean="0"/>
              <a:t>.</a:t>
            </a:r>
          </a:p>
          <a:p>
            <a:endParaRPr lang="es-ES" sz="1400" dirty="0" smtClean="0"/>
          </a:p>
          <a:p>
            <a:r>
              <a:rPr lang="es-ES" sz="1400" dirty="0" smtClean="0"/>
              <a:t>El valor de </a:t>
            </a:r>
            <a:r>
              <a:rPr lang="es-ES" sz="1400" b="1" dirty="0" err="1" smtClean="0"/>
              <a:t>db</a:t>
            </a:r>
            <a:r>
              <a:rPr lang="es-ES" sz="1400" b="1" dirty="0" smtClean="0"/>
              <a:t>(V)</a:t>
            </a:r>
            <a:r>
              <a:rPr lang="es-ES" sz="1400" dirty="0" smtClean="0"/>
              <a:t> o </a:t>
            </a:r>
            <a:r>
              <a:rPr lang="es-ES" sz="1400" b="1" dirty="0" err="1" smtClean="0"/>
              <a:t>db</a:t>
            </a:r>
            <a:r>
              <a:rPr lang="es-ES" sz="1400" b="1" dirty="0" smtClean="0"/>
              <a:t>(I)</a:t>
            </a:r>
            <a:r>
              <a:rPr lang="es-ES" sz="1400" dirty="0" smtClean="0"/>
              <a:t>, se lee directamente en la escala </a:t>
            </a:r>
            <a:r>
              <a:rPr lang="es-ES" sz="1400" b="1" dirty="0" err="1" smtClean="0">
                <a:solidFill>
                  <a:srgbClr val="FF0000"/>
                </a:solidFill>
              </a:rPr>
              <a:t>db</a:t>
            </a:r>
            <a:r>
              <a:rPr lang="es-ES" sz="1400" dirty="0" smtClean="0"/>
              <a:t>.</a:t>
            </a:r>
          </a:p>
          <a:p>
            <a:endParaRPr lang="es-ES" sz="1400" i="1" dirty="0"/>
          </a:p>
          <a:p>
            <a:r>
              <a:rPr lang="es-ES" sz="1400" dirty="0"/>
              <a:t>El </a:t>
            </a:r>
            <a:r>
              <a:rPr lang="es-ES" sz="1400" dirty="0" smtClean="0"/>
              <a:t>resultado intermedio (</a:t>
            </a:r>
            <a:r>
              <a:rPr lang="es-ES" sz="1400" b="1" dirty="0" smtClean="0"/>
              <a:t>V</a:t>
            </a:r>
            <a:r>
              <a:rPr lang="es-ES" sz="1400" b="1" baseline="-25000" dirty="0" smtClean="0"/>
              <a:t>2</a:t>
            </a:r>
            <a:r>
              <a:rPr lang="es-ES" sz="1400" dirty="0" smtClean="0"/>
              <a:t>/</a:t>
            </a:r>
            <a:r>
              <a:rPr lang="es-ES" sz="1400" b="1" dirty="0" smtClean="0"/>
              <a:t>V</a:t>
            </a:r>
            <a:r>
              <a:rPr lang="es-ES" sz="1400" b="1" baseline="-25000" dirty="0" smtClean="0"/>
              <a:t>1</a:t>
            </a:r>
            <a:r>
              <a:rPr lang="es-ES" sz="1400" dirty="0" smtClean="0"/>
              <a:t> </a:t>
            </a:r>
            <a:r>
              <a:rPr lang="es-ES" sz="1400" dirty="0" err="1" smtClean="0"/>
              <a:t>ó</a:t>
            </a:r>
            <a:r>
              <a:rPr lang="es-ES" sz="1400" dirty="0" smtClean="0"/>
              <a:t> </a:t>
            </a:r>
            <a:r>
              <a:rPr lang="es-ES" sz="1400" b="1" dirty="0" smtClean="0"/>
              <a:t>I</a:t>
            </a:r>
            <a:r>
              <a:rPr lang="es-ES" sz="1400" b="1" baseline="-25000" dirty="0" smtClean="0"/>
              <a:t>2</a:t>
            </a:r>
            <a:r>
              <a:rPr lang="es-ES" sz="1400" dirty="0" smtClean="0"/>
              <a:t>/</a:t>
            </a:r>
            <a:r>
              <a:rPr lang="es-ES" sz="1400" b="1" dirty="0" smtClean="0"/>
              <a:t>I</a:t>
            </a:r>
            <a:r>
              <a:rPr lang="es-ES" sz="1400" b="1" baseline="-25000" dirty="0" smtClean="0"/>
              <a:t>1</a:t>
            </a:r>
            <a:r>
              <a:rPr lang="es-ES" sz="1400" b="1" dirty="0" smtClean="0"/>
              <a:t>)</a:t>
            </a:r>
            <a:r>
              <a:rPr lang="es-ES" sz="1400" dirty="0" smtClean="0"/>
              <a:t>, no es necesario leerlo, solamente se indica por claridad en la exposición.</a:t>
            </a:r>
            <a:endParaRPr lang="es-ES" sz="1400" dirty="0"/>
          </a:p>
        </p:txBody>
      </p:sp>
      <p:grpSp>
        <p:nvGrpSpPr>
          <p:cNvPr id="67" name="66 Grupo"/>
          <p:cNvGrpSpPr/>
          <p:nvPr/>
        </p:nvGrpSpPr>
        <p:grpSpPr>
          <a:xfrm>
            <a:off x="1304557" y="5034513"/>
            <a:ext cx="6854724" cy="1667099"/>
            <a:chOff x="1297494" y="4684965"/>
            <a:chExt cx="6854724" cy="1667099"/>
          </a:xfrm>
        </p:grpSpPr>
        <p:grpSp>
          <p:nvGrpSpPr>
            <p:cNvPr id="9" name="8 Grupo"/>
            <p:cNvGrpSpPr/>
            <p:nvPr/>
          </p:nvGrpSpPr>
          <p:grpSpPr>
            <a:xfrm>
              <a:off x="1297494" y="4684965"/>
              <a:ext cx="6854724" cy="1667099"/>
              <a:chOff x="1317676" y="1721713"/>
              <a:chExt cx="6854724" cy="1667099"/>
            </a:xfrm>
          </p:grpSpPr>
          <p:grpSp>
            <p:nvGrpSpPr>
              <p:cNvPr id="11" name="10 Grupo"/>
              <p:cNvGrpSpPr/>
              <p:nvPr/>
            </p:nvGrpSpPr>
            <p:grpSpPr>
              <a:xfrm>
                <a:off x="1317676" y="1722168"/>
                <a:ext cx="6854724" cy="1292324"/>
                <a:chOff x="1101652" y="1700808"/>
                <a:chExt cx="6854724" cy="1292324"/>
              </a:xfrm>
            </p:grpSpPr>
            <p:sp>
              <p:nvSpPr>
                <p:cNvPr id="36" name="35 Rectángulo"/>
                <p:cNvSpPr/>
                <p:nvPr/>
              </p:nvSpPr>
              <p:spPr>
                <a:xfrm>
                  <a:off x="1115616" y="1700808"/>
                  <a:ext cx="5616624" cy="43204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7" name="36 Rectángulo"/>
                <p:cNvSpPr/>
                <p:nvPr/>
              </p:nvSpPr>
              <p:spPr>
                <a:xfrm>
                  <a:off x="2339752" y="2132856"/>
                  <a:ext cx="5616624" cy="43204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8" name="37 Rectángulo"/>
                <p:cNvSpPr/>
                <p:nvPr/>
              </p:nvSpPr>
              <p:spPr>
                <a:xfrm>
                  <a:off x="1101652" y="2561084"/>
                  <a:ext cx="5616624" cy="43204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2" name="11 Grupo"/>
              <p:cNvGrpSpPr/>
              <p:nvPr/>
            </p:nvGrpSpPr>
            <p:grpSpPr>
              <a:xfrm>
                <a:off x="2027819" y="1721713"/>
                <a:ext cx="2112060" cy="1484275"/>
                <a:chOff x="2532398" y="1628800"/>
                <a:chExt cx="2112060" cy="1484275"/>
              </a:xfrm>
            </p:grpSpPr>
            <p:cxnSp>
              <p:nvCxnSpPr>
                <p:cNvPr id="29" name="28 Conector recto"/>
                <p:cNvCxnSpPr/>
                <p:nvPr/>
              </p:nvCxnSpPr>
              <p:spPr>
                <a:xfrm>
                  <a:off x="3491880" y="1628800"/>
                  <a:ext cx="0" cy="129620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" name="30 CuadroTexto"/>
                <p:cNvSpPr txBox="1"/>
                <p:nvPr/>
              </p:nvSpPr>
              <p:spPr>
                <a:xfrm>
                  <a:off x="3960545" y="2030679"/>
                  <a:ext cx="267371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1000" dirty="0"/>
                    <a:t>1</a:t>
                  </a:r>
                  <a:endParaRPr lang="es-ES" sz="1000" baseline="30000" dirty="0"/>
                </a:p>
              </p:txBody>
            </p:sp>
            <p:cxnSp>
              <p:nvCxnSpPr>
                <p:cNvPr id="33" name="32 Conector recto"/>
                <p:cNvCxnSpPr/>
                <p:nvPr/>
              </p:nvCxnSpPr>
              <p:spPr>
                <a:xfrm flipV="1">
                  <a:off x="3494182" y="2221972"/>
                  <a:ext cx="468919" cy="177268"/>
                </a:xfrm>
                <a:prstGeom prst="line">
                  <a:avLst/>
                </a:prstGeom>
                <a:ln w="63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34 Conector recto"/>
                <p:cNvCxnSpPr/>
                <p:nvPr/>
              </p:nvCxnSpPr>
              <p:spPr>
                <a:xfrm flipV="1">
                  <a:off x="3965059" y="2221972"/>
                  <a:ext cx="241353" cy="2347"/>
                </a:xfrm>
                <a:prstGeom prst="line">
                  <a:avLst/>
                </a:prstGeom>
                <a:ln w="63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50 Conector recto"/>
                <p:cNvCxnSpPr/>
                <p:nvPr/>
              </p:nvCxnSpPr>
              <p:spPr>
                <a:xfrm>
                  <a:off x="2532398" y="3093893"/>
                  <a:ext cx="630014" cy="0"/>
                </a:xfrm>
                <a:prstGeom prst="line">
                  <a:avLst/>
                </a:prstGeom>
                <a:ln w="63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61 Conector recto"/>
                <p:cNvCxnSpPr/>
                <p:nvPr/>
              </p:nvCxnSpPr>
              <p:spPr>
                <a:xfrm flipV="1">
                  <a:off x="3162412" y="2778614"/>
                  <a:ext cx="329468" cy="315279"/>
                </a:xfrm>
                <a:prstGeom prst="line">
                  <a:avLst/>
                </a:prstGeom>
                <a:ln w="63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64 Conector recto"/>
                <p:cNvCxnSpPr/>
                <p:nvPr/>
              </p:nvCxnSpPr>
              <p:spPr>
                <a:xfrm>
                  <a:off x="4014444" y="3113075"/>
                  <a:ext cx="630014" cy="0"/>
                </a:xfrm>
                <a:prstGeom prst="line">
                  <a:avLst/>
                </a:prstGeom>
                <a:ln w="63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12 Grupo"/>
              <p:cNvGrpSpPr/>
              <p:nvPr/>
            </p:nvGrpSpPr>
            <p:grpSpPr>
              <a:xfrm>
                <a:off x="1441982" y="2496002"/>
                <a:ext cx="6579952" cy="482611"/>
                <a:chOff x="440843" y="2397035"/>
                <a:chExt cx="6579952" cy="482611"/>
              </a:xfrm>
            </p:grpSpPr>
            <p:cxnSp>
              <p:nvCxnSpPr>
                <p:cNvPr id="25" name="24 Conector recto"/>
                <p:cNvCxnSpPr/>
                <p:nvPr/>
              </p:nvCxnSpPr>
              <p:spPr>
                <a:xfrm flipH="1">
                  <a:off x="750154" y="2763695"/>
                  <a:ext cx="5112569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25 Conector recto"/>
                <p:cNvCxnSpPr/>
                <p:nvPr/>
              </p:nvCxnSpPr>
              <p:spPr>
                <a:xfrm flipH="1">
                  <a:off x="1908226" y="2397035"/>
                  <a:ext cx="511256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" name="26 CuadroTexto"/>
                <p:cNvSpPr txBox="1"/>
                <p:nvPr/>
              </p:nvSpPr>
              <p:spPr>
                <a:xfrm>
                  <a:off x="440843" y="2633425"/>
                  <a:ext cx="319318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1000" dirty="0" err="1" smtClean="0">
                      <a:solidFill>
                        <a:srgbClr val="FF0000"/>
                      </a:solidFill>
                    </a:rPr>
                    <a:t>db</a:t>
                  </a:r>
                  <a:endParaRPr lang="es-ES" sz="1000" dirty="0" smtClean="0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28" name="27 Conector recto"/>
                <p:cNvCxnSpPr/>
                <p:nvPr/>
              </p:nvCxnSpPr>
              <p:spPr>
                <a:xfrm flipH="1">
                  <a:off x="726543" y="2581823"/>
                  <a:ext cx="511256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" name="13 CuadroTexto"/>
              <p:cNvSpPr txBox="1"/>
              <p:nvPr/>
            </p:nvSpPr>
            <p:spPr>
              <a:xfrm>
                <a:off x="1475655" y="2548649"/>
                <a:ext cx="36004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000" dirty="0" smtClean="0"/>
                  <a:t>D</a:t>
                </a:r>
                <a:endParaRPr lang="es-ES" sz="1000" dirty="0"/>
              </a:p>
            </p:txBody>
          </p:sp>
          <p:grpSp>
            <p:nvGrpSpPr>
              <p:cNvPr id="15" name="14 Grupo"/>
              <p:cNvGrpSpPr/>
              <p:nvPr/>
            </p:nvGrpSpPr>
            <p:grpSpPr>
              <a:xfrm>
                <a:off x="1930004" y="1723316"/>
                <a:ext cx="5510735" cy="1665496"/>
                <a:chOff x="-1261958" y="1628800"/>
                <a:chExt cx="5510735" cy="1665496"/>
              </a:xfrm>
            </p:grpSpPr>
            <p:cxnSp>
              <p:nvCxnSpPr>
                <p:cNvPr id="16" name="15 Conector recto"/>
                <p:cNvCxnSpPr/>
                <p:nvPr/>
              </p:nvCxnSpPr>
              <p:spPr>
                <a:xfrm>
                  <a:off x="2219720" y="1628800"/>
                  <a:ext cx="0" cy="129620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17 CuadroTexto"/>
                <p:cNvSpPr txBox="1"/>
                <p:nvPr/>
              </p:nvSpPr>
              <p:spPr>
                <a:xfrm>
                  <a:off x="3744198" y="1721713"/>
                  <a:ext cx="504579" cy="1949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s-ES" sz="1000" u="sng" baseline="30000" dirty="0"/>
                </a:p>
              </p:txBody>
            </p:sp>
            <p:cxnSp>
              <p:nvCxnSpPr>
                <p:cNvPr id="19" name="18 Conector recto"/>
                <p:cNvCxnSpPr/>
                <p:nvPr/>
              </p:nvCxnSpPr>
              <p:spPr>
                <a:xfrm>
                  <a:off x="2219720" y="2586274"/>
                  <a:ext cx="519689" cy="521262"/>
                </a:xfrm>
                <a:prstGeom prst="line">
                  <a:avLst/>
                </a:prstGeom>
                <a:ln w="63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20 Conector recto"/>
                <p:cNvCxnSpPr/>
                <p:nvPr/>
              </p:nvCxnSpPr>
              <p:spPr>
                <a:xfrm flipV="1">
                  <a:off x="2219720" y="1883400"/>
                  <a:ext cx="548652" cy="513601"/>
                </a:xfrm>
                <a:prstGeom prst="line">
                  <a:avLst/>
                </a:prstGeom>
                <a:ln w="63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21 Conector recto"/>
                <p:cNvCxnSpPr/>
                <p:nvPr/>
              </p:nvCxnSpPr>
              <p:spPr>
                <a:xfrm>
                  <a:off x="2741344" y="3111472"/>
                  <a:ext cx="315060" cy="0"/>
                </a:xfrm>
                <a:prstGeom prst="line">
                  <a:avLst/>
                </a:prstGeom>
                <a:ln w="63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22 Conector recto"/>
                <p:cNvCxnSpPr/>
                <p:nvPr/>
              </p:nvCxnSpPr>
              <p:spPr>
                <a:xfrm>
                  <a:off x="2764344" y="1883400"/>
                  <a:ext cx="364068" cy="0"/>
                </a:xfrm>
                <a:prstGeom prst="line">
                  <a:avLst/>
                </a:prstGeom>
                <a:ln w="63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4" name="43 CuadroTexto"/>
                <p:cNvSpPr txBox="1"/>
                <p:nvPr/>
              </p:nvSpPr>
              <p:spPr>
                <a:xfrm>
                  <a:off x="2710283" y="1672232"/>
                  <a:ext cx="551816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1000" dirty="0" smtClean="0"/>
                    <a:t>V</a:t>
                  </a:r>
                  <a:r>
                    <a:rPr lang="es-ES" sz="1000" baseline="-25000" dirty="0" smtClean="0"/>
                    <a:t>1 </a:t>
                  </a:r>
                  <a:r>
                    <a:rPr lang="es-ES" sz="1000" dirty="0" err="1" smtClean="0"/>
                    <a:t>ó</a:t>
                  </a:r>
                  <a:r>
                    <a:rPr lang="es-ES" sz="1000" baseline="-25000" dirty="0" smtClean="0"/>
                    <a:t> </a:t>
                  </a:r>
                  <a:r>
                    <a:rPr lang="es-ES" sz="1000" dirty="0" smtClean="0"/>
                    <a:t>I</a:t>
                  </a:r>
                  <a:r>
                    <a:rPr lang="es-ES" sz="1000" baseline="-25000" dirty="0" smtClean="0"/>
                    <a:t>1</a:t>
                  </a:r>
                  <a:endParaRPr lang="es-ES" sz="1000" baseline="-25000" dirty="0"/>
                </a:p>
              </p:txBody>
            </p:sp>
            <p:sp>
              <p:nvSpPr>
                <p:cNvPr id="47" name="46 CuadroTexto"/>
                <p:cNvSpPr txBox="1"/>
                <p:nvPr/>
              </p:nvSpPr>
              <p:spPr>
                <a:xfrm>
                  <a:off x="2667806" y="2898484"/>
                  <a:ext cx="551816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1000" dirty="0" smtClean="0"/>
                    <a:t>V</a:t>
                  </a:r>
                  <a:r>
                    <a:rPr lang="es-ES" sz="1000" baseline="-25000" dirty="0"/>
                    <a:t>2</a:t>
                  </a:r>
                  <a:r>
                    <a:rPr lang="es-ES" sz="1000" baseline="-25000" dirty="0" smtClean="0"/>
                    <a:t> </a:t>
                  </a:r>
                  <a:r>
                    <a:rPr lang="es-ES" sz="1000" dirty="0" err="1" smtClean="0"/>
                    <a:t>ó</a:t>
                  </a:r>
                  <a:r>
                    <a:rPr lang="es-ES" sz="1000" baseline="-25000" dirty="0" smtClean="0"/>
                    <a:t> </a:t>
                  </a:r>
                  <a:r>
                    <a:rPr lang="es-ES" sz="1000" dirty="0" smtClean="0"/>
                    <a:t>I</a:t>
                  </a:r>
                  <a:r>
                    <a:rPr lang="es-ES" sz="1000" baseline="-25000" dirty="0"/>
                    <a:t>2</a:t>
                  </a:r>
                </a:p>
              </p:txBody>
            </p:sp>
            <p:cxnSp>
              <p:nvCxnSpPr>
                <p:cNvPr id="49" name="48 Conector recto"/>
                <p:cNvCxnSpPr/>
                <p:nvPr/>
              </p:nvCxnSpPr>
              <p:spPr>
                <a:xfrm>
                  <a:off x="-201786" y="2586273"/>
                  <a:ext cx="519689" cy="521262"/>
                </a:xfrm>
                <a:prstGeom prst="line">
                  <a:avLst/>
                </a:prstGeom>
                <a:ln w="63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0" name="49 CuadroTexto"/>
                <p:cNvSpPr txBox="1"/>
                <p:nvPr/>
              </p:nvSpPr>
              <p:spPr>
                <a:xfrm>
                  <a:off x="221313" y="2894186"/>
                  <a:ext cx="109049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1000" dirty="0" smtClean="0"/>
                    <a:t>(V</a:t>
                  </a:r>
                  <a:r>
                    <a:rPr lang="es-ES" sz="1000" baseline="-25000" dirty="0" smtClean="0"/>
                    <a:t>2</a:t>
                  </a:r>
                  <a:r>
                    <a:rPr lang="es-ES" sz="1000" dirty="0" smtClean="0"/>
                    <a:t>/</a:t>
                  </a:r>
                  <a:r>
                    <a:rPr lang="es-ES" sz="1000" dirty="0"/>
                    <a:t> V</a:t>
                  </a:r>
                  <a:r>
                    <a:rPr lang="es-ES" sz="1000" baseline="-25000" dirty="0"/>
                    <a:t>1</a:t>
                  </a:r>
                  <a:r>
                    <a:rPr lang="es-ES" sz="1000" baseline="-25000" dirty="0" smtClean="0"/>
                    <a:t> </a:t>
                  </a:r>
                  <a:r>
                    <a:rPr lang="es-ES" sz="1000" dirty="0" err="1" smtClean="0"/>
                    <a:t>ó</a:t>
                  </a:r>
                  <a:r>
                    <a:rPr lang="es-ES" sz="1000" baseline="-25000" dirty="0" smtClean="0"/>
                    <a:t> </a:t>
                  </a:r>
                  <a:r>
                    <a:rPr lang="es-ES" sz="1000" dirty="0" smtClean="0"/>
                    <a:t>I</a:t>
                  </a:r>
                  <a:r>
                    <a:rPr lang="es-ES" sz="1000" baseline="-25000" dirty="0" smtClean="0"/>
                    <a:t>2</a:t>
                  </a:r>
                  <a:r>
                    <a:rPr lang="es-ES" sz="1000" dirty="0" smtClean="0"/>
                    <a:t>/I</a:t>
                  </a:r>
                  <a:r>
                    <a:rPr lang="es-ES" sz="1000" baseline="-25000" dirty="0" smtClean="0"/>
                    <a:t>1</a:t>
                  </a:r>
                  <a:r>
                    <a:rPr lang="es-ES" sz="1000" dirty="0" smtClean="0"/>
                    <a:t>)</a:t>
                  </a:r>
                  <a:endParaRPr lang="es-ES" sz="1000" dirty="0"/>
                </a:p>
                <a:p>
                  <a:endParaRPr lang="es-ES" sz="1000" dirty="0"/>
                </a:p>
              </p:txBody>
            </p:sp>
            <p:sp>
              <p:nvSpPr>
                <p:cNvPr id="66" name="65 CuadroTexto"/>
                <p:cNvSpPr txBox="1"/>
                <p:nvPr/>
              </p:nvSpPr>
              <p:spPr>
                <a:xfrm>
                  <a:off x="-1261958" y="2873716"/>
                  <a:ext cx="85298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1000" dirty="0" err="1"/>
                    <a:t>d</a:t>
                  </a:r>
                  <a:r>
                    <a:rPr lang="es-ES" sz="1000" dirty="0" err="1" smtClean="0"/>
                    <a:t>b</a:t>
                  </a:r>
                  <a:r>
                    <a:rPr lang="es-ES" sz="1000" dirty="0" smtClean="0"/>
                    <a:t>(V)</a:t>
                  </a:r>
                  <a:r>
                    <a:rPr lang="es-ES" sz="1000" baseline="-25000" dirty="0" smtClean="0"/>
                    <a:t> </a:t>
                  </a:r>
                  <a:r>
                    <a:rPr lang="es-ES" sz="1000" dirty="0" err="1" smtClean="0"/>
                    <a:t>ó</a:t>
                  </a:r>
                  <a:r>
                    <a:rPr lang="es-ES" sz="1000" baseline="-25000" dirty="0" smtClean="0"/>
                    <a:t> </a:t>
                  </a:r>
                  <a:r>
                    <a:rPr lang="es-ES" sz="1000" dirty="0" err="1" smtClean="0"/>
                    <a:t>db</a:t>
                  </a:r>
                  <a:r>
                    <a:rPr lang="es-ES" sz="1000" dirty="0" smtClean="0"/>
                    <a:t>(I)</a:t>
                  </a:r>
                  <a:endParaRPr lang="es-ES" sz="1000" baseline="-25000" dirty="0"/>
                </a:p>
                <a:p>
                  <a:endParaRPr lang="es-ES" sz="1000" dirty="0"/>
                </a:p>
              </p:txBody>
            </p:sp>
          </p:grpSp>
          <p:sp>
            <p:nvSpPr>
              <p:cNvPr id="39" name="38 CuadroTexto"/>
              <p:cNvSpPr txBox="1"/>
              <p:nvPr/>
            </p:nvSpPr>
            <p:spPr>
              <a:xfrm>
                <a:off x="2612935" y="2371416"/>
                <a:ext cx="29339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000" dirty="0"/>
                  <a:t>C</a:t>
                </a:r>
              </a:p>
            </p:txBody>
          </p:sp>
        </p:grpSp>
        <p:sp>
          <p:nvSpPr>
            <p:cNvPr id="40" name="39 Flecha izquierda"/>
            <p:cNvSpPr/>
            <p:nvPr/>
          </p:nvSpPr>
          <p:spPr>
            <a:xfrm>
              <a:off x="2975070" y="4838783"/>
              <a:ext cx="2416430" cy="76320"/>
            </a:xfrm>
            <a:prstGeom prst="leftArrow">
              <a:avLst>
                <a:gd name="adj1" fmla="val 50000"/>
                <a:gd name="adj2" fmla="val 193554"/>
              </a:avLst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352181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14763" y="921279"/>
            <a:ext cx="1663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</a:rPr>
              <a:t>SAN-AI GROUP </a:t>
            </a:r>
            <a:endParaRPr lang="es-ES" b="1" baseline="-25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290707" y="1301285"/>
            <a:ext cx="439248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Inicialmente la compañía japonesa </a:t>
            </a:r>
            <a:r>
              <a:rPr lang="es-ES" sz="1400" b="1" dirty="0" err="1"/>
              <a:t>Nippon</a:t>
            </a:r>
            <a:r>
              <a:rPr lang="es-ES" sz="1400" b="1" dirty="0"/>
              <a:t> </a:t>
            </a:r>
            <a:r>
              <a:rPr lang="es-ES" sz="1400" b="1" dirty="0" err="1"/>
              <a:t>Slide</a:t>
            </a:r>
            <a:r>
              <a:rPr lang="es-ES" sz="1400" b="1" dirty="0"/>
              <a:t> Rule</a:t>
            </a:r>
            <a:r>
              <a:rPr lang="es-ES" sz="1400" dirty="0"/>
              <a:t>, fundada en 1950,</a:t>
            </a:r>
            <a:r>
              <a:rPr lang="es-ES" sz="1400" b="1" dirty="0"/>
              <a:t>  </a:t>
            </a:r>
            <a:r>
              <a:rPr lang="es-ES" sz="1400" dirty="0"/>
              <a:t>distribuyó sus productos bajo la marca </a:t>
            </a:r>
            <a:r>
              <a:rPr lang="es-ES" sz="1400" b="1" dirty="0"/>
              <a:t>"</a:t>
            </a:r>
            <a:r>
              <a:rPr lang="es-ES" sz="1400" b="1" dirty="0" err="1"/>
              <a:t>Nikkei</a:t>
            </a:r>
            <a:r>
              <a:rPr lang="es-ES" sz="1400" b="1" dirty="0"/>
              <a:t>"</a:t>
            </a:r>
            <a:r>
              <a:rPr lang="es-ES" sz="1400" dirty="0"/>
              <a:t>. </a:t>
            </a:r>
          </a:p>
          <a:p>
            <a:r>
              <a:rPr lang="es-ES" sz="1400" dirty="0"/>
              <a:t> </a:t>
            </a:r>
          </a:p>
          <a:p>
            <a:r>
              <a:rPr lang="es-ES" sz="1400" dirty="0"/>
              <a:t>Más tarde la compañía pasaría a denominarse </a:t>
            </a:r>
            <a:r>
              <a:rPr lang="es-ES" sz="1400" b="1" dirty="0"/>
              <a:t>San-</a:t>
            </a:r>
            <a:r>
              <a:rPr lang="es-ES" sz="1400" b="1" dirty="0" err="1"/>
              <a:t>Ai</a:t>
            </a:r>
            <a:r>
              <a:rPr lang="es-ES" sz="1400" dirty="0"/>
              <a:t>, adoptando como nombre de marca de sus productos </a:t>
            </a:r>
            <a:r>
              <a:rPr lang="es-ES" sz="1400" b="1" dirty="0"/>
              <a:t>"</a:t>
            </a:r>
            <a:r>
              <a:rPr lang="es-ES" sz="1400" b="1" dirty="0" err="1"/>
              <a:t>Relay</a:t>
            </a:r>
            <a:r>
              <a:rPr lang="es-ES" sz="1400" b="1" dirty="0"/>
              <a:t>".</a:t>
            </a:r>
            <a:endParaRPr lang="es-ES" sz="1400" dirty="0"/>
          </a:p>
          <a:p>
            <a:r>
              <a:rPr lang="es-ES" sz="1400" dirty="0"/>
              <a:t> </a:t>
            </a:r>
          </a:p>
          <a:p>
            <a:r>
              <a:rPr lang="es-ES" sz="1400" dirty="0"/>
              <a:t>Posteriormente, en </a:t>
            </a:r>
            <a:r>
              <a:rPr lang="es-ES" sz="1400"/>
              <a:t>1963</a:t>
            </a:r>
            <a:r>
              <a:rPr lang="es-ES" sz="1400" smtClean="0"/>
              <a:t>, </a:t>
            </a:r>
            <a:r>
              <a:rPr lang="es-ES" sz="1400" dirty="0"/>
              <a:t>la empresa volvió a cambiar de nombre pasando a denominarse </a:t>
            </a:r>
            <a:r>
              <a:rPr lang="es-ES" sz="1400" b="1" dirty="0"/>
              <a:t>San-</a:t>
            </a:r>
            <a:r>
              <a:rPr lang="es-ES" sz="1400" b="1" dirty="0" err="1"/>
              <a:t>Ai</a:t>
            </a:r>
            <a:r>
              <a:rPr lang="es-ES" sz="1400" b="1" dirty="0"/>
              <a:t> </a:t>
            </a:r>
            <a:r>
              <a:rPr lang="es-ES" sz="1400" b="1" dirty="0" err="1"/>
              <a:t>Keiki</a:t>
            </a:r>
            <a:r>
              <a:rPr lang="es-ES" sz="1400" b="1" dirty="0"/>
              <a:t> Co. Ltd., </a:t>
            </a:r>
            <a:r>
              <a:rPr lang="es-ES" sz="1400" dirty="0"/>
              <a:t>distribuyendo sus productos bajo la marca </a:t>
            </a:r>
            <a:r>
              <a:rPr lang="es-ES" sz="1400" b="1" dirty="0"/>
              <a:t>"</a:t>
            </a:r>
            <a:r>
              <a:rPr lang="es-ES" sz="1400" b="1" dirty="0" err="1"/>
              <a:t>Ricoh</a:t>
            </a:r>
            <a:r>
              <a:rPr lang="es-ES" sz="1400" b="1" dirty="0"/>
              <a:t>"</a:t>
            </a:r>
            <a:r>
              <a:rPr lang="es-ES" sz="1400" dirty="0"/>
              <a:t>.</a:t>
            </a:r>
          </a:p>
          <a:p>
            <a:r>
              <a:rPr lang="es-ES" sz="1400" dirty="0"/>
              <a:t> </a:t>
            </a:r>
          </a:p>
          <a:p>
            <a:r>
              <a:rPr lang="es-ES" sz="1400" dirty="0"/>
              <a:t>Finalmente las reglas </a:t>
            </a:r>
            <a:r>
              <a:rPr lang="es-ES" sz="1400" b="1" dirty="0" err="1"/>
              <a:t>Relay</a:t>
            </a:r>
            <a:r>
              <a:rPr lang="es-ES" sz="1400" b="1" dirty="0"/>
              <a:t>/</a:t>
            </a:r>
            <a:r>
              <a:rPr lang="es-ES" sz="1400" b="1" dirty="0" err="1"/>
              <a:t>Ricoh</a:t>
            </a:r>
            <a:r>
              <a:rPr lang="es-ES" sz="1400" dirty="0"/>
              <a:t> fueron exportadas a Estados Unidos, donde fueron comercializadas por diferentes marcas norteamericanas. </a:t>
            </a:r>
          </a:p>
        </p:txBody>
      </p:sp>
      <p:grpSp>
        <p:nvGrpSpPr>
          <p:cNvPr id="3" name="2 Grupo"/>
          <p:cNvGrpSpPr/>
          <p:nvPr/>
        </p:nvGrpSpPr>
        <p:grpSpPr>
          <a:xfrm>
            <a:off x="5544594" y="2111634"/>
            <a:ext cx="3337773" cy="3677157"/>
            <a:chOff x="5638256" y="1105945"/>
            <a:chExt cx="3337773" cy="3677157"/>
          </a:xfrm>
        </p:grpSpPr>
        <p:sp>
          <p:nvSpPr>
            <p:cNvPr id="5" name="4 CuadroTexto"/>
            <p:cNvSpPr txBox="1"/>
            <p:nvPr/>
          </p:nvSpPr>
          <p:spPr>
            <a:xfrm>
              <a:off x="5638256" y="1700808"/>
              <a:ext cx="1365547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b="1" dirty="0" smtClean="0">
                  <a:latin typeface="Century Gothic" panose="020B0502020202020204" pitchFamily="34" charset="0"/>
                </a:rPr>
                <a:t>COMPASS</a:t>
              </a:r>
              <a:endParaRPr lang="es-ES" sz="16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5755860" y="2893140"/>
              <a:ext cx="1276341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MICRONTA</a:t>
              </a: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7174583" y="1149696"/>
              <a:ext cx="16926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b="1" dirty="0" smtClean="0"/>
                <a:t>ELITE VECTOR Nº 1157</a:t>
              </a: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2419" y="1105945"/>
              <a:ext cx="1037223" cy="40904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3654" y="2244375"/>
              <a:ext cx="1149182" cy="42767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9" name="18 CuadroTexto"/>
            <p:cNvSpPr txBox="1"/>
            <p:nvPr/>
          </p:nvSpPr>
          <p:spPr>
            <a:xfrm>
              <a:off x="7183782" y="1700808"/>
              <a:ext cx="13656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b="1" dirty="0" smtClean="0"/>
                <a:t>Nº 1325</a:t>
              </a:r>
            </a:p>
          </p:txBody>
        </p:sp>
        <p:sp>
          <p:nvSpPr>
            <p:cNvPr id="25" name="24 CuadroTexto"/>
            <p:cNvSpPr txBox="1"/>
            <p:nvPr/>
          </p:nvSpPr>
          <p:spPr>
            <a:xfrm>
              <a:off x="7194762" y="2908528"/>
              <a:ext cx="7877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b="1" dirty="0" smtClean="0"/>
                <a:t>Nº 157</a:t>
              </a:r>
            </a:p>
          </p:txBody>
        </p:sp>
        <p:sp>
          <p:nvSpPr>
            <p:cNvPr id="30" name="29 CuadroTexto"/>
            <p:cNvSpPr txBox="1"/>
            <p:nvPr/>
          </p:nvSpPr>
          <p:spPr>
            <a:xfrm>
              <a:off x="7191732" y="3422845"/>
              <a:ext cx="7791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b="1" dirty="0" smtClean="0"/>
                <a:t>Nº 157</a:t>
              </a:r>
            </a:p>
          </p:txBody>
        </p:sp>
        <p:sp>
          <p:nvSpPr>
            <p:cNvPr id="31" name="30 CuadroTexto"/>
            <p:cNvSpPr txBox="1"/>
            <p:nvPr/>
          </p:nvSpPr>
          <p:spPr>
            <a:xfrm>
              <a:off x="7174892" y="3933056"/>
              <a:ext cx="8220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b="1" dirty="0" smtClean="0"/>
                <a:t>Nº 157</a:t>
              </a:r>
            </a:p>
          </p:txBody>
        </p:sp>
        <p:sp>
          <p:nvSpPr>
            <p:cNvPr id="32" name="31 CuadroTexto"/>
            <p:cNvSpPr txBox="1"/>
            <p:nvPr/>
          </p:nvSpPr>
          <p:spPr>
            <a:xfrm>
              <a:off x="7173141" y="4471810"/>
              <a:ext cx="10031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b="1" dirty="0" smtClean="0"/>
                <a:t>Nº 1570</a:t>
              </a:r>
            </a:p>
          </p:txBody>
        </p:sp>
        <p:pic>
          <p:nvPicPr>
            <p:cNvPr id="1026" name="Picture 2" descr="http://sliderulemuseum.com/Logos/Ricoh_SR_logo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4051" y="3925198"/>
              <a:ext cx="1139958" cy="34101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ttp://sliderulemuseum.com/Logos/SIC_Sales_Brochure_Logo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3244" y="4467442"/>
              <a:ext cx="1325773" cy="3156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35 Imagen" descr="http://sliderulemuseum.com/Ricoh/Relay_107_OlivierCassou.jpg"/>
            <p:cNvPicPr/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284" t="62827" r="52250" b="34368"/>
            <a:stretch/>
          </p:blipFill>
          <p:spPr bwMode="auto">
            <a:xfrm>
              <a:off x="5927865" y="3430796"/>
              <a:ext cx="965215" cy="3482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1" name="20 CuadroTexto"/>
            <p:cNvSpPr txBox="1"/>
            <p:nvPr/>
          </p:nvSpPr>
          <p:spPr>
            <a:xfrm>
              <a:off x="7175830" y="2149365"/>
              <a:ext cx="18001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b="1" dirty="0" smtClean="0"/>
                <a:t>F-686 VECTORLOG</a:t>
              </a:r>
            </a:p>
            <a:p>
              <a:r>
                <a:rPr lang="es-ES" sz="1200" b="1" dirty="0"/>
                <a:t>99-7102 VECTORLOG</a:t>
              </a:r>
            </a:p>
            <a:p>
              <a:r>
                <a:rPr lang="es-ES" sz="1200" b="1" dirty="0"/>
                <a:t>99-71029 </a:t>
              </a:r>
              <a:r>
                <a:rPr lang="es-ES" sz="1200" b="1" dirty="0" smtClean="0"/>
                <a:t>VECTORLOG</a:t>
              </a:r>
              <a:endParaRPr lang="es-ES" sz="1200" b="1" dirty="0"/>
            </a:p>
          </p:txBody>
        </p:sp>
      </p:grpSp>
      <p:sp>
        <p:nvSpPr>
          <p:cNvPr id="2" name="1 CuadroTexto"/>
          <p:cNvSpPr txBox="1"/>
          <p:nvPr/>
        </p:nvSpPr>
        <p:spPr>
          <a:xfrm>
            <a:off x="5255017" y="1290611"/>
            <a:ext cx="3646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i="1" dirty="0"/>
              <a:t>R</a:t>
            </a:r>
            <a:r>
              <a:rPr lang="es-ES" sz="1400" i="1" dirty="0" smtClean="0"/>
              <a:t>eglas </a:t>
            </a:r>
            <a:r>
              <a:rPr lang="es-ES" sz="1400" i="1" dirty="0"/>
              <a:t>con la misma configuración de escalas, incluyendo la pequeña </a:t>
            </a:r>
            <a:r>
              <a:rPr lang="es-ES" sz="1400" i="1" dirty="0" smtClean="0"/>
              <a:t>LL’1:</a:t>
            </a:r>
            <a:endParaRPr lang="es-ES" sz="1400" i="1" dirty="0"/>
          </a:p>
        </p:txBody>
      </p:sp>
      <p:sp>
        <p:nvSpPr>
          <p:cNvPr id="7" name="6 Rectángulo"/>
          <p:cNvSpPr/>
          <p:nvPr/>
        </p:nvSpPr>
        <p:spPr>
          <a:xfrm>
            <a:off x="324092" y="5465421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400" dirty="0" smtClean="0">
                <a:hlinkClick r:id="rId7"/>
              </a:rPr>
              <a:t>https</a:t>
            </a:r>
            <a:r>
              <a:rPr lang="es-ES" sz="1400" dirty="0">
                <a:hlinkClick r:id="rId7"/>
              </a:rPr>
              <a:t>://</a:t>
            </a:r>
            <a:r>
              <a:rPr lang="es-ES" sz="1400" dirty="0" smtClean="0">
                <a:hlinkClick r:id="rId7"/>
              </a:rPr>
              <a:t>sites.google.com/view/bernard-slide-rules/accueil</a:t>
            </a:r>
            <a:endParaRPr lang="es-ES" sz="1400" dirty="0" smtClean="0"/>
          </a:p>
        </p:txBody>
      </p:sp>
      <p:sp>
        <p:nvSpPr>
          <p:cNvPr id="8" name="7 CuadroTexto"/>
          <p:cNvSpPr txBox="1"/>
          <p:nvPr/>
        </p:nvSpPr>
        <p:spPr>
          <a:xfrm>
            <a:off x="319874" y="4846412"/>
            <a:ext cx="4143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Todas estas reglas se pueden ver en la página web de </a:t>
            </a:r>
            <a:r>
              <a:rPr lang="es-ES" sz="1400" b="1" dirty="0"/>
              <a:t>Bernard </a:t>
            </a:r>
            <a:r>
              <a:rPr lang="es-ES" sz="1400" b="1" dirty="0" smtClean="0"/>
              <a:t>RYCKEBUSCH, </a:t>
            </a:r>
            <a:r>
              <a:rPr lang="es-ES" sz="1400" dirty="0" smtClean="0"/>
              <a:t>en la siguiente dirección: 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67342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79512" y="921279"/>
            <a:ext cx="4075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</a:rPr>
              <a:t>DISPOSICIÓN DE LAS ESCALAS. ANVERSO</a:t>
            </a:r>
            <a:endParaRPr lang="es-E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06" y="1290611"/>
            <a:ext cx="8460432" cy="1509191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347026" y="2986172"/>
            <a:ext cx="862119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31813"/>
            <a:r>
              <a:rPr lang="es-ES" sz="1400" dirty="0" smtClean="0"/>
              <a:t>Tr1	Escala de tangentes en radianes para ángulos comprendidos entre 0,1 (5,73</a:t>
            </a:r>
            <a:r>
              <a:rPr lang="es-ES" sz="1400" baseline="30000" dirty="0" smtClean="0"/>
              <a:t>o</a:t>
            </a:r>
            <a:r>
              <a:rPr lang="es-ES" sz="1400" dirty="0" smtClean="0"/>
              <a:t>) y 0,8 (45,84</a:t>
            </a:r>
            <a:r>
              <a:rPr lang="es-ES" sz="1400" baseline="30000" dirty="0" smtClean="0"/>
              <a:t>o</a:t>
            </a:r>
            <a:r>
              <a:rPr lang="es-ES" sz="1400" dirty="0" smtClean="0"/>
              <a:t>).</a:t>
            </a:r>
          </a:p>
          <a:p>
            <a:pPr defTabSz="531813"/>
            <a:r>
              <a:rPr lang="es-ES" sz="1400" dirty="0" smtClean="0"/>
              <a:t>Tr2</a:t>
            </a:r>
            <a:r>
              <a:rPr lang="es-ES" sz="1400" dirty="0"/>
              <a:t>	</a:t>
            </a:r>
            <a:r>
              <a:rPr lang="es-ES" sz="1400" dirty="0" smtClean="0"/>
              <a:t>Escala </a:t>
            </a:r>
            <a:r>
              <a:rPr lang="es-ES" sz="1400" dirty="0"/>
              <a:t>de tangentes en radianes para ángulos comprendidos entre </a:t>
            </a:r>
            <a:r>
              <a:rPr lang="es-ES" sz="1400" dirty="0" smtClean="0"/>
              <a:t>0,8 (45,84</a:t>
            </a:r>
            <a:r>
              <a:rPr lang="es-ES" sz="1400" baseline="30000" dirty="0" smtClean="0"/>
              <a:t>o</a:t>
            </a:r>
            <a:r>
              <a:rPr lang="es-ES" sz="1400" dirty="0" smtClean="0"/>
              <a:t>) </a:t>
            </a:r>
            <a:r>
              <a:rPr lang="es-ES" sz="1400" dirty="0"/>
              <a:t>y </a:t>
            </a:r>
            <a:r>
              <a:rPr lang="es-ES" sz="1400" dirty="0" smtClean="0"/>
              <a:t>1,472 (84,34</a:t>
            </a:r>
            <a:r>
              <a:rPr lang="es-ES" sz="1400" baseline="30000" dirty="0" smtClean="0"/>
              <a:t>o</a:t>
            </a:r>
            <a:r>
              <a:rPr lang="es-ES" sz="1400" dirty="0" smtClean="0"/>
              <a:t>).</a:t>
            </a:r>
          </a:p>
          <a:p>
            <a:pPr defTabSz="531813"/>
            <a:r>
              <a:rPr lang="es-ES" sz="1400" dirty="0" smtClean="0"/>
              <a:t>P’	Escala para cálculos vectoriales para valores entre 10,00 y 14,14, en el cuerpo de la regla.</a:t>
            </a:r>
          </a:p>
          <a:p>
            <a:pPr defTabSz="531813"/>
            <a:r>
              <a:rPr lang="es-ES" sz="1400" dirty="0" smtClean="0"/>
              <a:t>P</a:t>
            </a:r>
            <a:r>
              <a:rPr lang="es-ES" sz="1400" dirty="0"/>
              <a:t>	Escala para cálculos vectoriales para valores entre </a:t>
            </a:r>
            <a:r>
              <a:rPr lang="es-ES" sz="1400" dirty="0" smtClean="0"/>
              <a:t>0,00 </a:t>
            </a:r>
            <a:r>
              <a:rPr lang="es-ES" sz="1400" dirty="0"/>
              <a:t>y </a:t>
            </a:r>
            <a:r>
              <a:rPr lang="es-ES" sz="1400" dirty="0" smtClean="0"/>
              <a:t>10,00, en el cuerpo de la regla.</a:t>
            </a:r>
          </a:p>
          <a:p>
            <a:pPr defTabSz="531813"/>
            <a:endParaRPr lang="es-ES" sz="1000" dirty="0" smtClean="0"/>
          </a:p>
          <a:p>
            <a:pPr defTabSz="531813"/>
            <a:r>
              <a:rPr lang="es-ES" sz="1400" dirty="0"/>
              <a:t>Q	</a:t>
            </a:r>
            <a:r>
              <a:rPr lang="es-ES" sz="1400" dirty="0" smtClean="0"/>
              <a:t>Escala </a:t>
            </a:r>
            <a:r>
              <a:rPr lang="es-ES" sz="1400" dirty="0"/>
              <a:t>para cálculos vectoriales para valores entre 0,00 y 10,00, en </a:t>
            </a:r>
            <a:r>
              <a:rPr lang="es-ES" sz="1400" dirty="0" smtClean="0"/>
              <a:t>la reglilla.</a:t>
            </a:r>
          </a:p>
          <a:p>
            <a:pPr defTabSz="531813"/>
            <a:r>
              <a:rPr lang="es-ES" sz="1400" dirty="0" smtClean="0"/>
              <a:t>ST*	Escala de senos y tangentes para ángulos pequeños (menores de 6</a:t>
            </a:r>
            <a:r>
              <a:rPr lang="es-ES" sz="1400" baseline="30000" dirty="0" smtClean="0"/>
              <a:t>o</a:t>
            </a:r>
            <a:r>
              <a:rPr lang="es-ES" sz="1400" dirty="0" smtClean="0"/>
              <a:t>). </a:t>
            </a:r>
            <a:endParaRPr lang="es-ES" sz="1400" baseline="30000" dirty="0" smtClean="0"/>
          </a:p>
          <a:p>
            <a:pPr defTabSz="531813"/>
            <a:r>
              <a:rPr lang="es-ES" sz="1400" dirty="0" smtClean="0">
                <a:solidFill>
                  <a:srgbClr val="FF0000"/>
                </a:solidFill>
              </a:rPr>
              <a:t>Sr	</a:t>
            </a:r>
            <a:r>
              <a:rPr lang="es-ES" sz="1400" dirty="0" smtClean="0"/>
              <a:t>Escala de senos en radianes. El valor de la función se lee en la escala P.</a:t>
            </a:r>
          </a:p>
          <a:p>
            <a:pPr defTabSz="531813"/>
            <a:r>
              <a:rPr lang="es-ES" sz="1400" dirty="0" smtClean="0"/>
              <a:t>S</a:t>
            </a:r>
            <a:r>
              <a:rPr lang="el-GR" sz="1400" dirty="0" smtClean="0"/>
              <a:t>θ</a:t>
            </a:r>
            <a:r>
              <a:rPr lang="es-ES" sz="1400" dirty="0"/>
              <a:t>	Escala de senos en </a:t>
            </a:r>
            <a:r>
              <a:rPr lang="es-ES" sz="1400" dirty="0" smtClean="0"/>
              <a:t>grados. </a:t>
            </a:r>
            <a:r>
              <a:rPr lang="es-ES" sz="1400" dirty="0"/>
              <a:t>El valor de la función se lee en la escala P</a:t>
            </a:r>
            <a:r>
              <a:rPr lang="es-ES" sz="1400" dirty="0" smtClean="0"/>
              <a:t>.</a:t>
            </a:r>
          </a:p>
          <a:p>
            <a:pPr defTabSz="531813"/>
            <a:r>
              <a:rPr lang="es-ES" sz="1400" dirty="0" smtClean="0"/>
              <a:t>C*</a:t>
            </a:r>
            <a:r>
              <a:rPr lang="es-ES" sz="1400" dirty="0"/>
              <a:t>	</a:t>
            </a:r>
            <a:r>
              <a:rPr lang="es-ES" sz="1400" dirty="0" smtClean="0"/>
              <a:t>Escala </a:t>
            </a:r>
            <a:r>
              <a:rPr lang="es-ES" sz="1400" dirty="0"/>
              <a:t>básica en la </a:t>
            </a:r>
            <a:r>
              <a:rPr lang="es-ES" sz="1400" dirty="0" smtClean="0"/>
              <a:t>reglilla.</a:t>
            </a:r>
          </a:p>
          <a:p>
            <a:pPr defTabSz="531813"/>
            <a:endParaRPr lang="es-ES" sz="1000" dirty="0" smtClean="0"/>
          </a:p>
          <a:p>
            <a:pPr defTabSz="531813"/>
            <a:r>
              <a:rPr lang="es-ES" sz="1400" dirty="0" smtClean="0"/>
              <a:t>D*	Escala </a:t>
            </a:r>
            <a:r>
              <a:rPr lang="es-ES" sz="1400" dirty="0"/>
              <a:t>básica en el cuerpo de la </a:t>
            </a:r>
            <a:r>
              <a:rPr lang="es-ES" sz="1400" dirty="0" smtClean="0"/>
              <a:t>regla	.</a:t>
            </a:r>
          </a:p>
          <a:p>
            <a:pPr defTabSz="531813"/>
            <a:r>
              <a:rPr lang="es-ES" sz="1400" dirty="0" smtClean="0">
                <a:solidFill>
                  <a:srgbClr val="FF0000"/>
                </a:solidFill>
              </a:rPr>
              <a:t>LL03</a:t>
            </a:r>
            <a:r>
              <a:rPr lang="es-ES" sz="1400" dirty="0" smtClean="0"/>
              <a:t>*</a:t>
            </a:r>
            <a:r>
              <a:rPr lang="es-ES" sz="1400" dirty="0" smtClean="0">
                <a:solidFill>
                  <a:srgbClr val="FF0000"/>
                </a:solidFill>
              </a:rPr>
              <a:t>	</a:t>
            </a:r>
            <a:r>
              <a:rPr lang="es-ES" sz="1400" dirty="0" smtClean="0"/>
              <a:t>Escala exponencial, para valores entre 0,00005 y 1/e.</a:t>
            </a:r>
            <a:endParaRPr lang="es-ES" sz="1400" baseline="30000" dirty="0" smtClean="0"/>
          </a:p>
          <a:p>
            <a:pPr defTabSz="531813"/>
            <a:r>
              <a:rPr lang="es-ES" sz="1400" dirty="0" smtClean="0">
                <a:solidFill>
                  <a:srgbClr val="FF0000"/>
                </a:solidFill>
              </a:rPr>
              <a:t>LL02</a:t>
            </a:r>
            <a:r>
              <a:rPr lang="es-ES" sz="1400" dirty="0" smtClean="0"/>
              <a:t>*</a:t>
            </a:r>
            <a:r>
              <a:rPr lang="es-ES" sz="1400" dirty="0" smtClean="0">
                <a:solidFill>
                  <a:srgbClr val="FF0000"/>
                </a:solidFill>
              </a:rPr>
              <a:t>	</a:t>
            </a:r>
            <a:r>
              <a:rPr lang="es-ES" sz="1400" dirty="0" smtClean="0"/>
              <a:t>Escala exponencial, para valores entre 1/e y 0.905.</a:t>
            </a:r>
          </a:p>
          <a:p>
            <a:pPr defTabSz="531813"/>
            <a:r>
              <a:rPr lang="es-ES" sz="1400" dirty="0" smtClean="0">
                <a:solidFill>
                  <a:srgbClr val="FF0000"/>
                </a:solidFill>
              </a:rPr>
              <a:t>LL01</a:t>
            </a:r>
            <a:r>
              <a:rPr lang="es-ES" sz="1400" dirty="0" smtClean="0"/>
              <a:t>*</a:t>
            </a:r>
            <a:r>
              <a:rPr lang="es-ES" sz="1400" dirty="0" smtClean="0">
                <a:solidFill>
                  <a:srgbClr val="FF0000"/>
                </a:solidFill>
              </a:rPr>
              <a:t>	</a:t>
            </a:r>
            <a:r>
              <a:rPr lang="es-ES" sz="1400" dirty="0"/>
              <a:t>Escala exponencial, </a:t>
            </a:r>
            <a:r>
              <a:rPr lang="es-ES" sz="1400" dirty="0" smtClean="0"/>
              <a:t>para valores entre 0,905 y 0,99. </a:t>
            </a:r>
            <a:r>
              <a:rPr lang="es-ES" sz="1400" dirty="0"/>
              <a:t>L</a:t>
            </a:r>
            <a:r>
              <a:rPr lang="es-ES" sz="1400" dirty="0" smtClean="0"/>
              <a:t>as escalas exponenciales se leen de derecha a izquierda.</a:t>
            </a:r>
          </a:p>
          <a:p>
            <a:pPr defTabSz="531813"/>
            <a:endParaRPr lang="es-ES" sz="1000" dirty="0" smtClean="0"/>
          </a:p>
          <a:p>
            <a:pPr defTabSz="531813"/>
            <a:r>
              <a:rPr lang="es-ES" sz="1200" dirty="0"/>
              <a:t>Las escalas señaladas con </a:t>
            </a:r>
            <a:r>
              <a:rPr lang="es-ES" sz="1200" dirty="0" smtClean="0"/>
              <a:t>*, no se han incluido en este trabajo, por tener el mismo uso y descripción que en otras reglas de cálculo.</a:t>
            </a:r>
            <a:endParaRPr lang="es-ES" sz="1200" dirty="0"/>
          </a:p>
          <a:p>
            <a:pPr defTabSz="531813"/>
            <a:endParaRPr lang="es-ES" sz="1000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427406" y="3965770"/>
            <a:ext cx="829495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427406" y="5197668"/>
            <a:ext cx="829495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735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79512" y="921279"/>
            <a:ext cx="4025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</a:rPr>
              <a:t>DISPOSICIÓN DE LAS ESCALAS. REVERSO</a:t>
            </a:r>
            <a:endParaRPr lang="es-E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03986" y="3009422"/>
            <a:ext cx="8585745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31813"/>
            <a:r>
              <a:rPr lang="es-ES" sz="1400" dirty="0" smtClean="0"/>
              <a:t>Sh1*	Escala de senos hiperbólicos, para valores entre 0,1 y 0,9. El valor de la función se lee en la escala D.</a:t>
            </a:r>
          </a:p>
          <a:p>
            <a:pPr defTabSz="531813"/>
            <a:r>
              <a:rPr lang="es-ES" sz="1400" dirty="0" smtClean="0"/>
              <a:t>Sh2*	</a:t>
            </a:r>
            <a:r>
              <a:rPr lang="es-ES" sz="1400" dirty="0"/>
              <a:t>Escala de senos hiperbólicos, para valores entre </a:t>
            </a:r>
            <a:r>
              <a:rPr lang="es-ES" sz="1400" dirty="0" smtClean="0"/>
              <a:t>0,9 </a:t>
            </a:r>
            <a:r>
              <a:rPr lang="es-ES" sz="1400" dirty="0"/>
              <a:t>y </a:t>
            </a:r>
            <a:r>
              <a:rPr lang="es-ES" sz="1400" dirty="0" smtClean="0"/>
              <a:t>3,0. </a:t>
            </a:r>
            <a:r>
              <a:rPr lang="es-ES" sz="1400" dirty="0"/>
              <a:t>El valor de la función se lee en la escala D</a:t>
            </a:r>
            <a:r>
              <a:rPr lang="es-ES" sz="1400" dirty="0" smtClean="0"/>
              <a:t>.</a:t>
            </a:r>
          </a:p>
          <a:p>
            <a:pPr defTabSz="531813"/>
            <a:r>
              <a:rPr lang="es-ES" sz="1400" dirty="0" smtClean="0">
                <a:solidFill>
                  <a:srgbClr val="FF0000"/>
                </a:solidFill>
              </a:rPr>
              <a:t>DF</a:t>
            </a:r>
            <a:r>
              <a:rPr lang="es-ES" sz="1400" dirty="0"/>
              <a:t>*</a:t>
            </a:r>
            <a:r>
              <a:rPr lang="es-ES" sz="1400" dirty="0" smtClean="0">
                <a:solidFill>
                  <a:srgbClr val="FF0000"/>
                </a:solidFill>
              </a:rPr>
              <a:t>	</a:t>
            </a:r>
            <a:r>
              <a:rPr lang="es-ES" sz="1400" dirty="0"/>
              <a:t>Escala </a:t>
            </a:r>
            <a:r>
              <a:rPr lang="es-ES" sz="1400" dirty="0" smtClean="0"/>
              <a:t>básica desplazada en </a:t>
            </a:r>
            <a:r>
              <a:rPr lang="el-GR" sz="1400" dirty="0" smtClean="0"/>
              <a:t>π</a:t>
            </a:r>
            <a:r>
              <a:rPr lang="es-ES" sz="1400" dirty="0" smtClean="0"/>
              <a:t>, en el cuerpo de la regla.</a:t>
            </a:r>
            <a:endParaRPr lang="es-ES" sz="1400" dirty="0" smtClean="0">
              <a:solidFill>
                <a:srgbClr val="FF0000"/>
              </a:solidFill>
            </a:endParaRPr>
          </a:p>
          <a:p>
            <a:pPr defTabSz="531813"/>
            <a:r>
              <a:rPr lang="es-ES" sz="1400" dirty="0" smtClean="0"/>
              <a:t>A*	Escala de cuadrados en el cuerpo de la regla	.	</a:t>
            </a:r>
          </a:p>
          <a:p>
            <a:pPr defTabSz="531813"/>
            <a:endParaRPr lang="es-ES" sz="1000" dirty="0" smtClean="0"/>
          </a:p>
          <a:p>
            <a:pPr defTabSz="531813"/>
            <a:r>
              <a:rPr lang="es-ES" sz="1400" dirty="0" smtClean="0"/>
              <a:t>B*	Escala de cuadrados en la reglilla</a:t>
            </a:r>
            <a:r>
              <a:rPr lang="es-ES" sz="1400" dirty="0"/>
              <a:t>.</a:t>
            </a:r>
            <a:r>
              <a:rPr lang="es-ES" sz="1400" dirty="0" smtClean="0"/>
              <a:t>	</a:t>
            </a:r>
          </a:p>
          <a:p>
            <a:pPr defTabSz="531813"/>
            <a:r>
              <a:rPr lang="es-ES" sz="1400" dirty="0" smtClean="0">
                <a:solidFill>
                  <a:srgbClr val="FF0000"/>
                </a:solidFill>
              </a:rPr>
              <a:t>CF</a:t>
            </a:r>
            <a:r>
              <a:rPr lang="es-ES" sz="1400" dirty="0" smtClean="0"/>
              <a:t>*</a:t>
            </a:r>
            <a:r>
              <a:rPr lang="es-ES" sz="1400" dirty="0" smtClean="0">
                <a:solidFill>
                  <a:srgbClr val="FF0000"/>
                </a:solidFill>
              </a:rPr>
              <a:t>	</a:t>
            </a:r>
            <a:r>
              <a:rPr lang="es-ES" sz="1400" dirty="0" smtClean="0"/>
              <a:t>Escala </a:t>
            </a:r>
            <a:r>
              <a:rPr lang="es-ES" sz="1400" dirty="0"/>
              <a:t>básica desplazada en </a:t>
            </a:r>
            <a:r>
              <a:rPr lang="el-GR" sz="1400" dirty="0"/>
              <a:t>π</a:t>
            </a:r>
            <a:r>
              <a:rPr lang="es-ES" sz="1400" dirty="0"/>
              <a:t>, en </a:t>
            </a:r>
            <a:r>
              <a:rPr lang="es-ES" sz="1400" dirty="0" smtClean="0"/>
              <a:t>la reglilla.</a:t>
            </a:r>
            <a:endParaRPr lang="es-ES" sz="1400" dirty="0" smtClean="0">
              <a:solidFill>
                <a:srgbClr val="FF0000"/>
              </a:solidFill>
            </a:endParaRPr>
          </a:p>
          <a:p>
            <a:pPr defTabSz="531813"/>
            <a:r>
              <a:rPr lang="es-ES" sz="1400" dirty="0" smtClean="0"/>
              <a:t>Th*	Escala de tangentes hiperbólicas, para valores entre 0,1 y 3,0.</a:t>
            </a:r>
          </a:p>
          <a:p>
            <a:pPr defTabSz="531813"/>
            <a:r>
              <a:rPr lang="es-ES" sz="1400" dirty="0" smtClean="0">
                <a:solidFill>
                  <a:srgbClr val="FF0000"/>
                </a:solidFill>
              </a:rPr>
              <a:t>CI</a:t>
            </a:r>
            <a:r>
              <a:rPr lang="es-ES" sz="1400" dirty="0" smtClean="0"/>
              <a:t>*</a:t>
            </a:r>
            <a:r>
              <a:rPr lang="es-ES" sz="1400" dirty="0" smtClean="0">
                <a:solidFill>
                  <a:srgbClr val="FF0000"/>
                </a:solidFill>
              </a:rPr>
              <a:t>	</a:t>
            </a:r>
            <a:r>
              <a:rPr lang="es-ES" sz="1400" dirty="0" smtClean="0"/>
              <a:t>Escala básica recíproca de C, en la reglilla.</a:t>
            </a:r>
          </a:p>
          <a:p>
            <a:pPr defTabSz="531813"/>
            <a:r>
              <a:rPr lang="es-ES" sz="1400" dirty="0" smtClean="0"/>
              <a:t>C*	Escala básica en la reglilla</a:t>
            </a:r>
            <a:r>
              <a:rPr lang="es-ES" sz="1400" dirty="0"/>
              <a:t>.</a:t>
            </a:r>
            <a:endParaRPr lang="es-ES" sz="1400" dirty="0" smtClean="0"/>
          </a:p>
          <a:p>
            <a:pPr defTabSz="531813"/>
            <a:r>
              <a:rPr lang="es-ES" sz="1400" dirty="0" smtClean="0">
                <a:solidFill>
                  <a:srgbClr val="FF0000"/>
                </a:solidFill>
              </a:rPr>
              <a:t>LL1’	</a:t>
            </a:r>
            <a:r>
              <a:rPr lang="es-ES" sz="1400" dirty="0" smtClean="0"/>
              <a:t>Escala exponencial para valores próximos a 1,0 situada como extensión de la escala C.</a:t>
            </a:r>
          </a:p>
          <a:p>
            <a:pPr defTabSz="531813"/>
            <a:endParaRPr lang="es-ES" sz="1000" dirty="0" smtClean="0"/>
          </a:p>
          <a:p>
            <a:pPr defTabSz="531813"/>
            <a:r>
              <a:rPr lang="es-ES" sz="1400" dirty="0" smtClean="0"/>
              <a:t>D*	Escala básica en el cuerpo de la regla	</a:t>
            </a:r>
            <a:r>
              <a:rPr lang="es-ES" sz="1400" dirty="0"/>
              <a:t>.</a:t>
            </a:r>
            <a:r>
              <a:rPr lang="es-ES" sz="1400" dirty="0" smtClean="0"/>
              <a:t>	</a:t>
            </a:r>
          </a:p>
          <a:p>
            <a:pPr defTabSz="531813"/>
            <a:r>
              <a:rPr lang="es-ES" sz="1400" dirty="0" smtClean="0"/>
              <a:t>LL3*	Escala exponencial para valores entre e y 20000.</a:t>
            </a:r>
          </a:p>
          <a:p>
            <a:pPr defTabSz="531813"/>
            <a:r>
              <a:rPr lang="es-ES" sz="1400" dirty="0" smtClean="0"/>
              <a:t>LL2*	Escala exponencial para valores entre 1,105 y e.</a:t>
            </a:r>
          </a:p>
          <a:p>
            <a:pPr defTabSz="531813"/>
            <a:r>
              <a:rPr lang="es-ES" sz="1400" dirty="0" err="1">
                <a:solidFill>
                  <a:srgbClr val="FF0000"/>
                </a:solidFill>
              </a:rPr>
              <a:t>d</a:t>
            </a:r>
            <a:r>
              <a:rPr lang="es-ES" sz="1400" dirty="0" err="1" smtClean="0">
                <a:solidFill>
                  <a:srgbClr val="FF0000"/>
                </a:solidFill>
              </a:rPr>
              <a:t>b</a:t>
            </a:r>
            <a:r>
              <a:rPr lang="es-ES" sz="1400" dirty="0" smtClean="0">
                <a:solidFill>
                  <a:srgbClr val="FF0000"/>
                </a:solidFill>
              </a:rPr>
              <a:t>	</a:t>
            </a:r>
            <a:r>
              <a:rPr lang="es-ES" sz="1400" dirty="0" smtClean="0"/>
              <a:t>Escala de decibelios. Puede ser usada también para el cálculo de logaritmos decimales.</a:t>
            </a:r>
          </a:p>
          <a:p>
            <a:pPr defTabSz="531813"/>
            <a:endParaRPr lang="es-ES" sz="1000" dirty="0" smtClean="0"/>
          </a:p>
          <a:p>
            <a:pPr defTabSz="531813"/>
            <a:r>
              <a:rPr lang="es-ES" sz="1200" dirty="0"/>
              <a:t>Las escalas señaladas con *, no se han incluido en este trabajo, por tener el mismo uso </a:t>
            </a:r>
            <a:r>
              <a:rPr lang="es-ES" sz="1200" dirty="0" smtClean="0"/>
              <a:t>y descripción que </a:t>
            </a:r>
            <a:r>
              <a:rPr lang="es-ES" sz="1200" dirty="0"/>
              <a:t>en otras reglas de </a:t>
            </a:r>
            <a:r>
              <a:rPr lang="es-ES" sz="1200" dirty="0" smtClean="0"/>
              <a:t>cálculo.</a:t>
            </a:r>
            <a:endParaRPr lang="es-ES" sz="1200" dirty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31" y="1324012"/>
            <a:ext cx="8455635" cy="1502482"/>
          </a:xfrm>
          <a:prstGeom prst="rect">
            <a:avLst/>
          </a:prstGeom>
        </p:spPr>
      </p:pic>
      <p:cxnSp>
        <p:nvCxnSpPr>
          <p:cNvPr id="5" name="4 Conector recto"/>
          <p:cNvCxnSpPr/>
          <p:nvPr/>
        </p:nvCxnSpPr>
        <p:spPr>
          <a:xfrm>
            <a:off x="439731" y="3977768"/>
            <a:ext cx="829495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439731" y="5431343"/>
            <a:ext cx="829495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04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79512" y="921279"/>
            <a:ext cx="3926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</a:rPr>
              <a:t>ESCALAS TRIGONOMÉTRICAS (I). SENO.</a:t>
            </a:r>
            <a:endParaRPr lang="es-E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451406" y="1290611"/>
            <a:ext cx="79370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El valor del SENO de un ángulo se obtiene directamente en la escala </a:t>
            </a:r>
            <a:r>
              <a:rPr lang="es-ES" sz="1400" b="1" dirty="0" smtClean="0"/>
              <a:t>Q</a:t>
            </a:r>
            <a:r>
              <a:rPr lang="es-ES" sz="1400" dirty="0" smtClean="0"/>
              <a:t>, entrando en la escala </a:t>
            </a:r>
            <a:r>
              <a:rPr lang="es-ES" sz="1400" b="1" dirty="0" smtClean="0"/>
              <a:t>S</a:t>
            </a:r>
            <a:r>
              <a:rPr lang="el-GR" sz="1400" b="1" dirty="0" smtClean="0"/>
              <a:t>θ</a:t>
            </a:r>
            <a:r>
              <a:rPr lang="es-ES" sz="1400" dirty="0" smtClean="0"/>
              <a:t>, con el valor del ángulo en grados, o en </a:t>
            </a:r>
            <a:r>
              <a:rPr lang="es-ES" sz="1400" b="1" dirty="0" smtClean="0"/>
              <a:t>Sr</a:t>
            </a:r>
            <a:r>
              <a:rPr lang="es-ES" sz="1400" dirty="0" smtClean="0"/>
              <a:t>, con el valor del ángulo en radianes.</a:t>
            </a:r>
          </a:p>
          <a:p>
            <a:endParaRPr lang="es-ES" sz="1400" dirty="0" smtClean="0"/>
          </a:p>
          <a:p>
            <a:r>
              <a:rPr lang="es-ES" sz="1400" dirty="0" smtClean="0"/>
              <a:t>Las escalas </a:t>
            </a:r>
            <a:r>
              <a:rPr lang="es-ES" sz="1400" b="1" dirty="0"/>
              <a:t>S</a:t>
            </a:r>
            <a:r>
              <a:rPr lang="el-GR" sz="1400" b="1" dirty="0" smtClean="0"/>
              <a:t>θ</a:t>
            </a:r>
            <a:r>
              <a:rPr lang="es-ES" sz="1400" b="1" dirty="0" smtClean="0"/>
              <a:t> </a:t>
            </a:r>
            <a:r>
              <a:rPr lang="es-ES" sz="1400" dirty="0" smtClean="0"/>
              <a:t>y</a:t>
            </a:r>
            <a:r>
              <a:rPr lang="es-ES" sz="1400" b="1" dirty="0" smtClean="0"/>
              <a:t> Sr</a:t>
            </a:r>
            <a:r>
              <a:rPr lang="es-ES" sz="1400" dirty="0" smtClean="0"/>
              <a:t>, permiten además la conversión de grados a radianes y viceversa de forma inmediata.</a:t>
            </a:r>
          </a:p>
        </p:txBody>
      </p:sp>
      <p:grpSp>
        <p:nvGrpSpPr>
          <p:cNvPr id="56" name="55 Grupo"/>
          <p:cNvGrpSpPr/>
          <p:nvPr/>
        </p:nvGrpSpPr>
        <p:grpSpPr>
          <a:xfrm>
            <a:off x="1480150" y="2448129"/>
            <a:ext cx="5688109" cy="1296200"/>
            <a:chOff x="1548187" y="1628800"/>
            <a:chExt cx="5688109" cy="1296200"/>
          </a:xfrm>
        </p:grpSpPr>
        <p:grpSp>
          <p:nvGrpSpPr>
            <p:cNvPr id="40" name="39 Grupo"/>
            <p:cNvGrpSpPr/>
            <p:nvPr/>
          </p:nvGrpSpPr>
          <p:grpSpPr>
            <a:xfrm>
              <a:off x="1548187" y="1628800"/>
              <a:ext cx="5688109" cy="1296200"/>
              <a:chOff x="1115616" y="1700808"/>
              <a:chExt cx="5688109" cy="1296200"/>
            </a:xfrm>
          </p:grpSpPr>
          <p:sp>
            <p:nvSpPr>
              <p:cNvPr id="37" name="36 Rectángulo"/>
              <p:cNvSpPr/>
              <p:nvPr/>
            </p:nvSpPr>
            <p:spPr>
              <a:xfrm>
                <a:off x="1115616" y="1700808"/>
                <a:ext cx="5616624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8" name="37 Rectángulo"/>
              <p:cNvSpPr/>
              <p:nvPr/>
            </p:nvSpPr>
            <p:spPr>
              <a:xfrm>
                <a:off x="1196173" y="2132856"/>
                <a:ext cx="5607552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9" name="38 Rectángulo"/>
              <p:cNvSpPr/>
              <p:nvPr/>
            </p:nvSpPr>
            <p:spPr>
              <a:xfrm>
                <a:off x="1115616" y="2564960"/>
                <a:ext cx="5616624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30" name="29 Grupo"/>
            <p:cNvGrpSpPr/>
            <p:nvPr/>
          </p:nvGrpSpPr>
          <p:grpSpPr>
            <a:xfrm>
              <a:off x="1595320" y="1999873"/>
              <a:ext cx="5425476" cy="553998"/>
              <a:chOff x="1595320" y="1999873"/>
              <a:chExt cx="5425476" cy="553998"/>
            </a:xfrm>
          </p:grpSpPr>
          <p:cxnSp>
            <p:nvCxnSpPr>
              <p:cNvPr id="5" name="4 Conector recto"/>
              <p:cNvCxnSpPr/>
              <p:nvPr/>
            </p:nvCxnSpPr>
            <p:spPr>
              <a:xfrm flipH="1">
                <a:off x="1908227" y="2145202"/>
                <a:ext cx="511256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14 Conector recto"/>
              <p:cNvCxnSpPr/>
              <p:nvPr/>
            </p:nvCxnSpPr>
            <p:spPr>
              <a:xfrm flipH="1">
                <a:off x="1908227" y="2276872"/>
                <a:ext cx="5112569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15 Conector recto"/>
              <p:cNvCxnSpPr/>
              <p:nvPr/>
            </p:nvCxnSpPr>
            <p:spPr>
              <a:xfrm flipH="1">
                <a:off x="1908226" y="2420888"/>
                <a:ext cx="511256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9 CuadroTexto"/>
              <p:cNvSpPr txBox="1"/>
              <p:nvPr/>
            </p:nvSpPr>
            <p:spPr>
              <a:xfrm>
                <a:off x="1595320" y="1999873"/>
                <a:ext cx="31290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1000" dirty="0" smtClean="0"/>
                  <a:t>Q</a:t>
                </a:r>
              </a:p>
              <a:p>
                <a:r>
                  <a:rPr lang="es-ES" sz="1000" dirty="0" smtClean="0">
                    <a:solidFill>
                      <a:srgbClr val="FF0000"/>
                    </a:solidFill>
                  </a:rPr>
                  <a:t>Sr</a:t>
                </a:r>
              </a:p>
              <a:p>
                <a:r>
                  <a:rPr lang="es-ES" sz="1000" dirty="0" smtClean="0"/>
                  <a:t>S</a:t>
                </a:r>
                <a:r>
                  <a:rPr lang="el-GR" sz="1000" dirty="0" smtClean="0"/>
                  <a:t>θ</a:t>
                </a:r>
                <a:endParaRPr lang="es-ES" sz="1000" dirty="0"/>
              </a:p>
            </p:txBody>
          </p:sp>
        </p:grpSp>
        <p:grpSp>
          <p:nvGrpSpPr>
            <p:cNvPr id="27" name="26 Grupo"/>
            <p:cNvGrpSpPr/>
            <p:nvPr/>
          </p:nvGrpSpPr>
          <p:grpSpPr>
            <a:xfrm>
              <a:off x="3491880" y="1628800"/>
              <a:ext cx="771979" cy="1296200"/>
              <a:chOff x="3491880" y="1628800"/>
              <a:chExt cx="771979" cy="1296200"/>
            </a:xfrm>
          </p:grpSpPr>
          <p:cxnSp>
            <p:nvCxnSpPr>
              <p:cNvPr id="12" name="11 Conector recto"/>
              <p:cNvCxnSpPr/>
              <p:nvPr/>
            </p:nvCxnSpPr>
            <p:spPr>
              <a:xfrm>
                <a:off x="3491880" y="1628800"/>
                <a:ext cx="0" cy="12962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12 CuadroTexto"/>
              <p:cNvSpPr txBox="1"/>
              <p:nvPr/>
            </p:nvSpPr>
            <p:spPr>
              <a:xfrm>
                <a:off x="3759280" y="2593036"/>
                <a:ext cx="504579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000" dirty="0" smtClean="0"/>
                  <a:t>46,8</a:t>
                </a:r>
                <a:r>
                  <a:rPr lang="es-ES" sz="1000" baseline="30000" dirty="0" smtClean="0"/>
                  <a:t>0</a:t>
                </a:r>
                <a:endParaRPr lang="es-ES" sz="1000" baseline="30000" dirty="0"/>
              </a:p>
            </p:txBody>
          </p:sp>
          <p:sp>
            <p:nvSpPr>
              <p:cNvPr id="21" name="20 CuadroTexto"/>
              <p:cNvSpPr txBox="1"/>
              <p:nvPr/>
            </p:nvSpPr>
            <p:spPr>
              <a:xfrm>
                <a:off x="3744198" y="1721713"/>
                <a:ext cx="504579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000" dirty="0" smtClean="0"/>
                  <a:t>0,729</a:t>
                </a:r>
                <a:endParaRPr lang="es-ES" sz="1000" baseline="30000" dirty="0"/>
              </a:p>
            </p:txBody>
          </p:sp>
          <p:cxnSp>
            <p:nvCxnSpPr>
              <p:cNvPr id="17" name="16 Conector recto"/>
              <p:cNvCxnSpPr/>
              <p:nvPr/>
            </p:nvCxnSpPr>
            <p:spPr>
              <a:xfrm>
                <a:off x="3491880" y="2420888"/>
                <a:ext cx="360040" cy="360040"/>
              </a:xfrm>
              <a:prstGeom prst="line">
                <a:avLst/>
              </a:prstGeom>
              <a:ln w="63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27 Conector recto"/>
              <p:cNvCxnSpPr/>
              <p:nvPr/>
            </p:nvCxnSpPr>
            <p:spPr>
              <a:xfrm flipV="1">
                <a:off x="3491880" y="1900618"/>
                <a:ext cx="360040" cy="244584"/>
              </a:xfrm>
              <a:prstGeom prst="line">
                <a:avLst/>
              </a:prstGeom>
              <a:ln w="63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44 Conector recto"/>
              <p:cNvCxnSpPr/>
              <p:nvPr/>
            </p:nvCxnSpPr>
            <p:spPr>
              <a:xfrm flipV="1">
                <a:off x="3852886" y="1903942"/>
                <a:ext cx="287066" cy="1"/>
              </a:xfrm>
              <a:prstGeom prst="line">
                <a:avLst/>
              </a:prstGeom>
              <a:ln w="63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50 Conector recto"/>
              <p:cNvCxnSpPr/>
              <p:nvPr/>
            </p:nvCxnSpPr>
            <p:spPr>
              <a:xfrm>
                <a:off x="3851920" y="2777068"/>
                <a:ext cx="288032" cy="3860"/>
              </a:xfrm>
              <a:prstGeom prst="line">
                <a:avLst/>
              </a:prstGeom>
              <a:ln w="63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7" name="56 Grupo"/>
          <p:cNvGrpSpPr/>
          <p:nvPr/>
        </p:nvGrpSpPr>
        <p:grpSpPr>
          <a:xfrm>
            <a:off x="1504375" y="4605494"/>
            <a:ext cx="5688109" cy="1300060"/>
            <a:chOff x="1548187" y="1624940"/>
            <a:chExt cx="5688109" cy="1300060"/>
          </a:xfrm>
        </p:grpSpPr>
        <p:grpSp>
          <p:nvGrpSpPr>
            <p:cNvPr id="58" name="57 Grupo"/>
            <p:cNvGrpSpPr/>
            <p:nvPr/>
          </p:nvGrpSpPr>
          <p:grpSpPr>
            <a:xfrm>
              <a:off x="1548187" y="1628800"/>
              <a:ext cx="5688109" cy="1296200"/>
              <a:chOff x="1115616" y="1700808"/>
              <a:chExt cx="5688109" cy="1296200"/>
            </a:xfrm>
          </p:grpSpPr>
          <p:sp>
            <p:nvSpPr>
              <p:cNvPr id="80" name="79 Rectángulo"/>
              <p:cNvSpPr/>
              <p:nvPr/>
            </p:nvSpPr>
            <p:spPr>
              <a:xfrm>
                <a:off x="1115616" y="1700808"/>
                <a:ext cx="5616624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81" name="80 Rectángulo"/>
              <p:cNvSpPr/>
              <p:nvPr/>
            </p:nvSpPr>
            <p:spPr>
              <a:xfrm>
                <a:off x="1196173" y="2132856"/>
                <a:ext cx="5607552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82" name="81 Rectángulo"/>
              <p:cNvSpPr/>
              <p:nvPr/>
            </p:nvSpPr>
            <p:spPr>
              <a:xfrm>
                <a:off x="1115616" y="2564960"/>
                <a:ext cx="5616624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59" name="58 Grupo"/>
            <p:cNvGrpSpPr/>
            <p:nvPr/>
          </p:nvGrpSpPr>
          <p:grpSpPr>
            <a:xfrm>
              <a:off x="1595320" y="1999873"/>
              <a:ext cx="5425476" cy="553998"/>
              <a:chOff x="1595320" y="1999873"/>
              <a:chExt cx="5425476" cy="553998"/>
            </a:xfrm>
          </p:grpSpPr>
          <p:cxnSp>
            <p:nvCxnSpPr>
              <p:cNvPr id="76" name="75 Conector recto"/>
              <p:cNvCxnSpPr/>
              <p:nvPr/>
            </p:nvCxnSpPr>
            <p:spPr>
              <a:xfrm flipH="1">
                <a:off x="1908227" y="2145202"/>
                <a:ext cx="511256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76 Conector recto"/>
              <p:cNvCxnSpPr/>
              <p:nvPr/>
            </p:nvCxnSpPr>
            <p:spPr>
              <a:xfrm flipH="1">
                <a:off x="1908227" y="2276872"/>
                <a:ext cx="5112569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77 Conector recto"/>
              <p:cNvCxnSpPr/>
              <p:nvPr/>
            </p:nvCxnSpPr>
            <p:spPr>
              <a:xfrm flipH="1">
                <a:off x="1908226" y="2420888"/>
                <a:ext cx="511256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78 CuadroTexto"/>
              <p:cNvSpPr txBox="1"/>
              <p:nvPr/>
            </p:nvSpPr>
            <p:spPr>
              <a:xfrm>
                <a:off x="1595320" y="1999873"/>
                <a:ext cx="31290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1000" dirty="0" smtClean="0"/>
                  <a:t>Q</a:t>
                </a:r>
              </a:p>
              <a:p>
                <a:r>
                  <a:rPr lang="es-ES" sz="1000" dirty="0" smtClean="0">
                    <a:solidFill>
                      <a:srgbClr val="FF0000"/>
                    </a:solidFill>
                  </a:rPr>
                  <a:t>Sr</a:t>
                </a:r>
              </a:p>
              <a:p>
                <a:r>
                  <a:rPr lang="es-ES" sz="1000" dirty="0" smtClean="0"/>
                  <a:t>S</a:t>
                </a:r>
                <a:r>
                  <a:rPr lang="el-GR" sz="1000" dirty="0" smtClean="0"/>
                  <a:t>θ</a:t>
                </a:r>
                <a:endParaRPr lang="es-ES" sz="1000" dirty="0"/>
              </a:p>
            </p:txBody>
          </p:sp>
        </p:grpSp>
        <p:grpSp>
          <p:nvGrpSpPr>
            <p:cNvPr id="61" name="60 Grupo"/>
            <p:cNvGrpSpPr/>
            <p:nvPr/>
          </p:nvGrpSpPr>
          <p:grpSpPr>
            <a:xfrm>
              <a:off x="4483096" y="1624940"/>
              <a:ext cx="771979" cy="1296200"/>
              <a:chOff x="3491880" y="1628800"/>
              <a:chExt cx="771979" cy="1296200"/>
            </a:xfrm>
          </p:grpSpPr>
          <p:cxnSp>
            <p:nvCxnSpPr>
              <p:cNvPr id="62" name="61 Conector recto"/>
              <p:cNvCxnSpPr/>
              <p:nvPr/>
            </p:nvCxnSpPr>
            <p:spPr>
              <a:xfrm>
                <a:off x="3491880" y="1628800"/>
                <a:ext cx="0" cy="12962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62 CuadroTexto"/>
              <p:cNvSpPr txBox="1"/>
              <p:nvPr/>
            </p:nvSpPr>
            <p:spPr>
              <a:xfrm>
                <a:off x="3759280" y="2593036"/>
                <a:ext cx="504579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000" dirty="0" smtClean="0"/>
                  <a:t>0,935</a:t>
                </a:r>
                <a:endParaRPr lang="es-ES" sz="1000" baseline="30000" dirty="0"/>
              </a:p>
            </p:txBody>
          </p:sp>
          <p:sp>
            <p:nvSpPr>
              <p:cNvPr id="64" name="63 CuadroTexto"/>
              <p:cNvSpPr txBox="1"/>
              <p:nvPr/>
            </p:nvSpPr>
            <p:spPr>
              <a:xfrm>
                <a:off x="3744198" y="1721713"/>
                <a:ext cx="504579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000" dirty="0" smtClean="0"/>
                  <a:t>0,805</a:t>
                </a:r>
                <a:endParaRPr lang="es-ES" sz="1000" baseline="30000" dirty="0"/>
              </a:p>
            </p:txBody>
          </p:sp>
          <p:cxnSp>
            <p:nvCxnSpPr>
              <p:cNvPr id="65" name="64 Conector recto"/>
              <p:cNvCxnSpPr/>
              <p:nvPr/>
            </p:nvCxnSpPr>
            <p:spPr>
              <a:xfrm>
                <a:off x="3491880" y="2280760"/>
                <a:ext cx="360040" cy="500168"/>
              </a:xfrm>
              <a:prstGeom prst="line">
                <a:avLst/>
              </a:prstGeom>
              <a:ln w="63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65 Conector recto"/>
              <p:cNvCxnSpPr/>
              <p:nvPr/>
            </p:nvCxnSpPr>
            <p:spPr>
              <a:xfrm flipV="1">
                <a:off x="3491880" y="1900618"/>
                <a:ext cx="360040" cy="244584"/>
              </a:xfrm>
              <a:prstGeom prst="line">
                <a:avLst/>
              </a:prstGeom>
              <a:ln w="63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66 Conector recto"/>
              <p:cNvCxnSpPr/>
              <p:nvPr/>
            </p:nvCxnSpPr>
            <p:spPr>
              <a:xfrm>
                <a:off x="3851920" y="1901034"/>
                <a:ext cx="304928" cy="0"/>
              </a:xfrm>
              <a:prstGeom prst="line">
                <a:avLst/>
              </a:prstGeom>
              <a:ln w="63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67 Conector recto"/>
              <p:cNvCxnSpPr/>
              <p:nvPr/>
            </p:nvCxnSpPr>
            <p:spPr>
              <a:xfrm>
                <a:off x="3851920" y="2784788"/>
                <a:ext cx="304928" cy="0"/>
              </a:xfrm>
              <a:prstGeom prst="line">
                <a:avLst/>
              </a:prstGeom>
              <a:ln w="63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3" name="82 CuadroTexto"/>
          <p:cNvSpPr txBox="1"/>
          <p:nvPr/>
        </p:nvSpPr>
        <p:spPr>
          <a:xfrm>
            <a:off x="3060576" y="3871781"/>
            <a:ext cx="23266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EJEMPLO: </a:t>
            </a:r>
            <a:r>
              <a:rPr lang="es-ES" sz="1400" dirty="0" err="1" smtClean="0"/>
              <a:t>sen</a:t>
            </a:r>
            <a:r>
              <a:rPr lang="es-ES" sz="1400" dirty="0" smtClean="0"/>
              <a:t> 46,8</a:t>
            </a:r>
            <a:r>
              <a:rPr lang="es-ES" sz="1400" baseline="30000" dirty="0" smtClean="0"/>
              <a:t>0</a:t>
            </a:r>
            <a:r>
              <a:rPr lang="es-ES" sz="1400" dirty="0" smtClean="0"/>
              <a:t> = 0,729</a:t>
            </a:r>
            <a:endParaRPr lang="es-ES" sz="1400" dirty="0"/>
          </a:p>
        </p:txBody>
      </p:sp>
      <p:sp>
        <p:nvSpPr>
          <p:cNvPr id="84" name="83 CuadroTexto"/>
          <p:cNvSpPr txBox="1"/>
          <p:nvPr/>
        </p:nvSpPr>
        <p:spPr>
          <a:xfrm>
            <a:off x="2994582" y="6237311"/>
            <a:ext cx="23266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EJEMPLO: </a:t>
            </a:r>
            <a:r>
              <a:rPr lang="es-ES" sz="1400" dirty="0" err="1" smtClean="0"/>
              <a:t>sen</a:t>
            </a:r>
            <a:r>
              <a:rPr lang="es-ES" sz="1400" dirty="0" smtClean="0"/>
              <a:t> 0,935 = 0,805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109085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79512" y="921279"/>
            <a:ext cx="4555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</a:rPr>
              <a:t>FUNCIONES TRIGONOMÉTRICAS (II). COSENO.</a:t>
            </a:r>
            <a:endParaRPr lang="es-E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75958" y="1303285"/>
            <a:ext cx="80138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El valor del COSENO de un ángulo se obtiene haciendo coincidir, con ayuda del cursor, el valor del ángulo en la escala </a:t>
            </a:r>
            <a:r>
              <a:rPr lang="es-ES" sz="1400" b="1" dirty="0" smtClean="0"/>
              <a:t>S</a:t>
            </a:r>
            <a:r>
              <a:rPr lang="el-GR" sz="1400" b="1" dirty="0" smtClean="0"/>
              <a:t>θ</a:t>
            </a:r>
            <a:r>
              <a:rPr lang="es-ES" sz="1400" dirty="0" smtClean="0"/>
              <a:t>, si el ángulo está en grados, o en </a:t>
            </a:r>
            <a:r>
              <a:rPr lang="es-ES" sz="1400" b="1" dirty="0" smtClean="0"/>
              <a:t>Sr</a:t>
            </a:r>
            <a:r>
              <a:rPr lang="es-ES" sz="1400" dirty="0" smtClean="0"/>
              <a:t>, si está en radianes, con el índice derecho de la escala </a:t>
            </a:r>
            <a:r>
              <a:rPr lang="es-ES" sz="1400" b="1" dirty="0" smtClean="0"/>
              <a:t>P. </a:t>
            </a:r>
            <a:r>
              <a:rPr lang="es-ES" sz="1400" dirty="0" smtClean="0"/>
              <a:t>El valor situado en esta misma escala, sobre el índice izquierdo de la escala </a:t>
            </a:r>
            <a:r>
              <a:rPr lang="es-ES" sz="1400" b="1" dirty="0" smtClean="0"/>
              <a:t>Q</a:t>
            </a:r>
            <a:r>
              <a:rPr lang="es-ES" sz="1400" dirty="0" smtClean="0"/>
              <a:t>, proporciona el resultado.</a:t>
            </a:r>
            <a:endParaRPr lang="es-ES" sz="1400" dirty="0"/>
          </a:p>
        </p:txBody>
      </p:sp>
      <p:sp>
        <p:nvSpPr>
          <p:cNvPr id="83" name="82 CuadroTexto"/>
          <p:cNvSpPr txBox="1"/>
          <p:nvPr/>
        </p:nvSpPr>
        <p:spPr>
          <a:xfrm>
            <a:off x="3060576" y="3723044"/>
            <a:ext cx="23266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EJEMPLO: </a:t>
            </a:r>
            <a:r>
              <a:rPr lang="es-ES" sz="1400" dirty="0" err="1" smtClean="0"/>
              <a:t>cos</a:t>
            </a:r>
            <a:r>
              <a:rPr lang="es-ES" sz="1400" dirty="0" smtClean="0"/>
              <a:t> 42,4</a:t>
            </a:r>
            <a:r>
              <a:rPr lang="es-ES" sz="1400" baseline="30000" dirty="0" smtClean="0"/>
              <a:t>0</a:t>
            </a:r>
            <a:r>
              <a:rPr lang="es-ES" sz="1400" dirty="0" smtClean="0"/>
              <a:t> = 0,738</a:t>
            </a:r>
            <a:endParaRPr lang="es-ES" sz="1400" dirty="0"/>
          </a:p>
        </p:txBody>
      </p:sp>
      <p:sp>
        <p:nvSpPr>
          <p:cNvPr id="84" name="83 CuadroTexto"/>
          <p:cNvSpPr txBox="1"/>
          <p:nvPr/>
        </p:nvSpPr>
        <p:spPr>
          <a:xfrm>
            <a:off x="3069664" y="6125100"/>
            <a:ext cx="23266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EJEMPLO: </a:t>
            </a:r>
            <a:r>
              <a:rPr lang="es-ES" sz="1400" dirty="0" err="1" smtClean="0"/>
              <a:t>cos</a:t>
            </a:r>
            <a:r>
              <a:rPr lang="es-ES" sz="1400" dirty="0" smtClean="0"/>
              <a:t> 0,695 = 0,768</a:t>
            </a:r>
            <a:endParaRPr lang="es-ES" sz="1400" dirty="0"/>
          </a:p>
        </p:txBody>
      </p:sp>
      <p:grpSp>
        <p:nvGrpSpPr>
          <p:cNvPr id="22" name="21 Grupo"/>
          <p:cNvGrpSpPr/>
          <p:nvPr/>
        </p:nvGrpSpPr>
        <p:grpSpPr>
          <a:xfrm>
            <a:off x="1224895" y="2055855"/>
            <a:ext cx="6840760" cy="1545656"/>
            <a:chOff x="1224895" y="2055855"/>
            <a:chExt cx="6840760" cy="1545656"/>
          </a:xfrm>
        </p:grpSpPr>
        <p:grpSp>
          <p:nvGrpSpPr>
            <p:cNvPr id="53" name="52 Grupo"/>
            <p:cNvGrpSpPr/>
            <p:nvPr/>
          </p:nvGrpSpPr>
          <p:grpSpPr>
            <a:xfrm>
              <a:off x="1224895" y="2055855"/>
              <a:ext cx="6840760" cy="1545656"/>
              <a:chOff x="1331640" y="1473860"/>
              <a:chExt cx="6840760" cy="1545656"/>
            </a:xfrm>
          </p:grpSpPr>
          <p:grpSp>
            <p:nvGrpSpPr>
              <p:cNvPr id="5" name="4 Grupo"/>
              <p:cNvGrpSpPr/>
              <p:nvPr/>
            </p:nvGrpSpPr>
            <p:grpSpPr>
              <a:xfrm>
                <a:off x="1331640" y="1722168"/>
                <a:ext cx="6840760" cy="1296200"/>
                <a:chOff x="1115616" y="1700808"/>
                <a:chExt cx="6840760" cy="1296200"/>
              </a:xfrm>
            </p:grpSpPr>
            <p:sp>
              <p:nvSpPr>
                <p:cNvPr id="6" name="5 Rectángulo"/>
                <p:cNvSpPr/>
                <p:nvPr/>
              </p:nvSpPr>
              <p:spPr>
                <a:xfrm>
                  <a:off x="1115616" y="1700808"/>
                  <a:ext cx="5616624" cy="43204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7" name="6 Rectángulo"/>
                <p:cNvSpPr/>
                <p:nvPr/>
              </p:nvSpPr>
              <p:spPr>
                <a:xfrm>
                  <a:off x="2339752" y="2132856"/>
                  <a:ext cx="5616624" cy="43204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8" name="7 Rectángulo"/>
                <p:cNvSpPr/>
                <p:nvPr/>
              </p:nvSpPr>
              <p:spPr>
                <a:xfrm>
                  <a:off x="1115616" y="2564960"/>
                  <a:ext cx="5616624" cy="43204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0" name="9 Grupo"/>
              <p:cNvGrpSpPr/>
              <p:nvPr/>
            </p:nvGrpSpPr>
            <p:grpSpPr>
              <a:xfrm>
                <a:off x="2987301" y="1473860"/>
                <a:ext cx="693687" cy="1544053"/>
                <a:chOff x="3491880" y="1380947"/>
                <a:chExt cx="693687" cy="1544053"/>
              </a:xfrm>
            </p:grpSpPr>
            <p:cxnSp>
              <p:nvCxnSpPr>
                <p:cNvPr id="11" name="10 Conector recto"/>
                <p:cNvCxnSpPr/>
                <p:nvPr/>
              </p:nvCxnSpPr>
              <p:spPr>
                <a:xfrm>
                  <a:off x="3491880" y="1628800"/>
                  <a:ext cx="0" cy="129620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" name="11 CuadroTexto"/>
                <p:cNvSpPr txBox="1"/>
                <p:nvPr/>
              </p:nvSpPr>
              <p:spPr>
                <a:xfrm>
                  <a:off x="3680988" y="1380947"/>
                  <a:ext cx="504579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1000" dirty="0" smtClean="0"/>
                    <a:t>0,738</a:t>
                  </a:r>
                  <a:endParaRPr lang="es-ES" sz="1000" baseline="30000" dirty="0"/>
                </a:p>
              </p:txBody>
            </p:sp>
            <p:sp>
              <p:nvSpPr>
                <p:cNvPr id="13" name="12 CuadroTexto"/>
                <p:cNvSpPr txBox="1"/>
                <p:nvPr/>
              </p:nvSpPr>
              <p:spPr>
                <a:xfrm>
                  <a:off x="3827113" y="1721713"/>
                  <a:ext cx="267371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1000" dirty="0" smtClean="0"/>
                    <a:t>0</a:t>
                  </a:r>
                  <a:endParaRPr lang="es-ES" sz="1000" baseline="30000" dirty="0"/>
                </a:p>
              </p:txBody>
            </p:sp>
            <p:cxnSp>
              <p:nvCxnSpPr>
                <p:cNvPr id="14" name="13 Conector recto"/>
                <p:cNvCxnSpPr/>
                <p:nvPr/>
              </p:nvCxnSpPr>
              <p:spPr>
                <a:xfrm flipV="1">
                  <a:off x="3491880" y="1570260"/>
                  <a:ext cx="282105" cy="397674"/>
                </a:xfrm>
                <a:prstGeom prst="line">
                  <a:avLst/>
                </a:prstGeom>
                <a:ln w="63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14 Conector recto"/>
                <p:cNvCxnSpPr/>
                <p:nvPr/>
              </p:nvCxnSpPr>
              <p:spPr>
                <a:xfrm flipV="1">
                  <a:off x="3491880" y="1900618"/>
                  <a:ext cx="360040" cy="244584"/>
                </a:xfrm>
                <a:prstGeom prst="line">
                  <a:avLst/>
                </a:prstGeom>
                <a:ln w="63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39 Conector recto"/>
                <p:cNvCxnSpPr/>
                <p:nvPr/>
              </p:nvCxnSpPr>
              <p:spPr>
                <a:xfrm flipV="1">
                  <a:off x="3772072" y="1564682"/>
                  <a:ext cx="322412" cy="1790"/>
                </a:xfrm>
                <a:prstGeom prst="line">
                  <a:avLst/>
                </a:prstGeom>
                <a:ln w="63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41 Conector recto"/>
                <p:cNvCxnSpPr/>
                <p:nvPr/>
              </p:nvCxnSpPr>
              <p:spPr>
                <a:xfrm flipV="1">
                  <a:off x="3853131" y="1895927"/>
                  <a:ext cx="215336" cy="4691"/>
                </a:xfrm>
                <a:prstGeom prst="line">
                  <a:avLst/>
                </a:prstGeom>
                <a:ln w="63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" name="15 Grupo"/>
              <p:cNvGrpSpPr/>
              <p:nvPr/>
            </p:nvGrpSpPr>
            <p:grpSpPr>
              <a:xfrm>
                <a:off x="1727683" y="2060847"/>
                <a:ext cx="6294252" cy="591991"/>
                <a:chOff x="726544" y="1961880"/>
                <a:chExt cx="6294252" cy="591991"/>
              </a:xfrm>
            </p:grpSpPr>
            <p:cxnSp>
              <p:nvCxnSpPr>
                <p:cNvPr id="17" name="16 Conector recto"/>
                <p:cNvCxnSpPr/>
                <p:nvPr/>
              </p:nvCxnSpPr>
              <p:spPr>
                <a:xfrm flipH="1">
                  <a:off x="1908227" y="2145202"/>
                  <a:ext cx="511256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17 Conector recto"/>
                <p:cNvCxnSpPr/>
                <p:nvPr/>
              </p:nvCxnSpPr>
              <p:spPr>
                <a:xfrm flipH="1">
                  <a:off x="1908227" y="2276872"/>
                  <a:ext cx="5112569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18 Conector recto"/>
                <p:cNvCxnSpPr/>
                <p:nvPr/>
              </p:nvCxnSpPr>
              <p:spPr>
                <a:xfrm flipH="1">
                  <a:off x="1908226" y="2420888"/>
                  <a:ext cx="511256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19 CuadroTexto"/>
                <p:cNvSpPr txBox="1"/>
                <p:nvPr/>
              </p:nvSpPr>
              <p:spPr>
                <a:xfrm>
                  <a:off x="1595320" y="1999873"/>
                  <a:ext cx="312906" cy="553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1000" dirty="0" smtClean="0"/>
                    <a:t>Q</a:t>
                  </a:r>
                </a:p>
                <a:p>
                  <a:r>
                    <a:rPr lang="es-ES" sz="1000" dirty="0" smtClean="0">
                      <a:solidFill>
                        <a:srgbClr val="FF0000"/>
                      </a:solidFill>
                    </a:rPr>
                    <a:t>Sr</a:t>
                  </a:r>
                </a:p>
                <a:p>
                  <a:r>
                    <a:rPr lang="es-ES" sz="1000" dirty="0" smtClean="0"/>
                    <a:t>S</a:t>
                  </a:r>
                  <a:r>
                    <a:rPr lang="el-GR" sz="1000" dirty="0" smtClean="0"/>
                    <a:t>θ</a:t>
                  </a:r>
                  <a:endParaRPr lang="es-ES" sz="1000" dirty="0"/>
                </a:p>
              </p:txBody>
            </p:sp>
            <p:cxnSp>
              <p:nvCxnSpPr>
                <p:cNvPr id="21" name="20 Conector recto"/>
                <p:cNvCxnSpPr/>
                <p:nvPr/>
              </p:nvCxnSpPr>
              <p:spPr>
                <a:xfrm flipH="1">
                  <a:off x="726544" y="1961880"/>
                  <a:ext cx="511256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" name="1 CuadroTexto"/>
              <p:cNvSpPr txBox="1"/>
              <p:nvPr/>
            </p:nvSpPr>
            <p:spPr>
              <a:xfrm>
                <a:off x="1475656" y="1928706"/>
                <a:ext cx="36004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000" dirty="0" smtClean="0"/>
                  <a:t>P</a:t>
                </a:r>
                <a:endParaRPr lang="es-ES" sz="1000" dirty="0"/>
              </a:p>
            </p:txBody>
          </p:sp>
          <p:grpSp>
            <p:nvGrpSpPr>
              <p:cNvPr id="28" name="27 Grupo"/>
              <p:cNvGrpSpPr/>
              <p:nvPr/>
            </p:nvGrpSpPr>
            <p:grpSpPr>
              <a:xfrm>
                <a:off x="6683842" y="1482510"/>
                <a:ext cx="938278" cy="1537006"/>
                <a:chOff x="3491880" y="1387994"/>
                <a:chExt cx="938278" cy="1537006"/>
              </a:xfrm>
            </p:grpSpPr>
            <p:cxnSp>
              <p:nvCxnSpPr>
                <p:cNvPr id="29" name="28 Conector recto"/>
                <p:cNvCxnSpPr/>
                <p:nvPr/>
              </p:nvCxnSpPr>
              <p:spPr>
                <a:xfrm>
                  <a:off x="3491880" y="1628800"/>
                  <a:ext cx="0" cy="129620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" name="29 CuadroTexto"/>
                <p:cNvSpPr txBox="1"/>
                <p:nvPr/>
              </p:nvSpPr>
              <p:spPr>
                <a:xfrm>
                  <a:off x="3759280" y="2593036"/>
                  <a:ext cx="504579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1000" dirty="0" smtClean="0"/>
                    <a:t>42,4</a:t>
                  </a:r>
                  <a:r>
                    <a:rPr lang="es-ES" sz="1000" baseline="30000" dirty="0" smtClean="0"/>
                    <a:t>0</a:t>
                  </a:r>
                  <a:endParaRPr lang="es-ES" sz="1000" baseline="30000" dirty="0"/>
                </a:p>
              </p:txBody>
            </p:sp>
            <p:sp>
              <p:nvSpPr>
                <p:cNvPr id="31" name="30 CuadroTexto"/>
                <p:cNvSpPr txBox="1"/>
                <p:nvPr/>
              </p:nvSpPr>
              <p:spPr>
                <a:xfrm>
                  <a:off x="3744198" y="1721713"/>
                  <a:ext cx="504579" cy="1949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s-ES" sz="1000" u="sng" baseline="30000" dirty="0"/>
                </a:p>
              </p:txBody>
            </p:sp>
            <p:cxnSp>
              <p:nvCxnSpPr>
                <p:cNvPr id="32" name="31 Conector recto"/>
                <p:cNvCxnSpPr/>
                <p:nvPr/>
              </p:nvCxnSpPr>
              <p:spPr>
                <a:xfrm>
                  <a:off x="3491880" y="2420888"/>
                  <a:ext cx="360040" cy="360040"/>
                </a:xfrm>
                <a:prstGeom prst="line">
                  <a:avLst/>
                </a:prstGeom>
                <a:ln w="63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33 CuadroTexto"/>
                <p:cNvSpPr txBox="1"/>
                <p:nvPr/>
              </p:nvSpPr>
              <p:spPr>
                <a:xfrm>
                  <a:off x="3925579" y="1387994"/>
                  <a:ext cx="504579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1000" dirty="0" smtClean="0"/>
                    <a:t>10</a:t>
                  </a:r>
                  <a:endParaRPr lang="es-ES" sz="1000" baseline="30000" dirty="0"/>
                </a:p>
              </p:txBody>
            </p:sp>
            <p:cxnSp>
              <p:nvCxnSpPr>
                <p:cNvPr id="35" name="34 Conector recto"/>
                <p:cNvCxnSpPr/>
                <p:nvPr/>
              </p:nvCxnSpPr>
              <p:spPr>
                <a:xfrm flipV="1">
                  <a:off x="3491880" y="1563079"/>
                  <a:ext cx="456653" cy="404855"/>
                </a:xfrm>
                <a:prstGeom prst="line">
                  <a:avLst/>
                </a:prstGeom>
                <a:ln w="63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44 Conector recto"/>
                <p:cNvCxnSpPr/>
                <p:nvPr/>
              </p:nvCxnSpPr>
              <p:spPr>
                <a:xfrm>
                  <a:off x="3849538" y="2781467"/>
                  <a:ext cx="252289" cy="0"/>
                </a:xfrm>
                <a:prstGeom prst="line">
                  <a:avLst/>
                </a:prstGeom>
                <a:ln w="63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46 Conector recto"/>
                <p:cNvCxnSpPr/>
                <p:nvPr/>
              </p:nvCxnSpPr>
              <p:spPr>
                <a:xfrm>
                  <a:off x="3942315" y="1567667"/>
                  <a:ext cx="255217" cy="0"/>
                </a:xfrm>
                <a:prstGeom prst="line">
                  <a:avLst/>
                </a:prstGeom>
                <a:ln w="63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" name="2 Flecha izquierda"/>
            <p:cNvSpPr/>
            <p:nvPr/>
          </p:nvSpPr>
          <p:spPr>
            <a:xfrm>
              <a:off x="2886579" y="3353738"/>
              <a:ext cx="3690518" cy="76320"/>
            </a:xfrm>
            <a:prstGeom prst="leftArrow">
              <a:avLst>
                <a:gd name="adj1" fmla="val 50000"/>
                <a:gd name="adj2" fmla="val 193554"/>
              </a:avLst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3" name="22 Grupo"/>
          <p:cNvGrpSpPr/>
          <p:nvPr/>
        </p:nvGrpSpPr>
        <p:grpSpPr>
          <a:xfrm>
            <a:off x="1230918" y="4426942"/>
            <a:ext cx="6840760" cy="1545656"/>
            <a:chOff x="1230918" y="4426942"/>
            <a:chExt cx="6840760" cy="1545656"/>
          </a:xfrm>
        </p:grpSpPr>
        <p:grpSp>
          <p:nvGrpSpPr>
            <p:cNvPr id="54" name="53 Grupo"/>
            <p:cNvGrpSpPr/>
            <p:nvPr/>
          </p:nvGrpSpPr>
          <p:grpSpPr>
            <a:xfrm>
              <a:off x="1230918" y="4426942"/>
              <a:ext cx="6840760" cy="1545656"/>
              <a:chOff x="1331640" y="1473860"/>
              <a:chExt cx="6840760" cy="1545656"/>
            </a:xfrm>
          </p:grpSpPr>
          <p:grpSp>
            <p:nvGrpSpPr>
              <p:cNvPr id="55" name="54 Grupo"/>
              <p:cNvGrpSpPr/>
              <p:nvPr/>
            </p:nvGrpSpPr>
            <p:grpSpPr>
              <a:xfrm>
                <a:off x="1331640" y="1722168"/>
                <a:ext cx="6840760" cy="1296200"/>
                <a:chOff x="1115616" y="1700808"/>
                <a:chExt cx="6840760" cy="1296200"/>
              </a:xfrm>
            </p:grpSpPr>
            <p:sp>
              <p:nvSpPr>
                <p:cNvPr id="80" name="79 Rectángulo"/>
                <p:cNvSpPr/>
                <p:nvPr/>
              </p:nvSpPr>
              <p:spPr>
                <a:xfrm>
                  <a:off x="1115616" y="1700808"/>
                  <a:ext cx="5616624" cy="43204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81" name="80 Rectángulo"/>
                <p:cNvSpPr/>
                <p:nvPr/>
              </p:nvSpPr>
              <p:spPr>
                <a:xfrm>
                  <a:off x="2339752" y="2132856"/>
                  <a:ext cx="5616624" cy="43204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82" name="81 Rectángulo"/>
                <p:cNvSpPr/>
                <p:nvPr/>
              </p:nvSpPr>
              <p:spPr>
                <a:xfrm>
                  <a:off x="1115616" y="2564960"/>
                  <a:ext cx="5616624" cy="43204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56" name="55 Grupo"/>
              <p:cNvGrpSpPr/>
              <p:nvPr/>
            </p:nvGrpSpPr>
            <p:grpSpPr>
              <a:xfrm>
                <a:off x="2987301" y="1473860"/>
                <a:ext cx="693687" cy="1544053"/>
                <a:chOff x="3491880" y="1380947"/>
                <a:chExt cx="693687" cy="1544053"/>
              </a:xfrm>
            </p:grpSpPr>
            <p:cxnSp>
              <p:nvCxnSpPr>
                <p:cNvPr id="73" name="72 Conector recto"/>
                <p:cNvCxnSpPr/>
                <p:nvPr/>
              </p:nvCxnSpPr>
              <p:spPr>
                <a:xfrm>
                  <a:off x="3491880" y="1628800"/>
                  <a:ext cx="0" cy="129620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4" name="73 CuadroTexto"/>
                <p:cNvSpPr txBox="1"/>
                <p:nvPr/>
              </p:nvSpPr>
              <p:spPr>
                <a:xfrm>
                  <a:off x="3680988" y="1380947"/>
                  <a:ext cx="504579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1000" dirty="0" smtClean="0"/>
                    <a:t>0,768</a:t>
                  </a:r>
                  <a:endParaRPr lang="es-ES" sz="1000" baseline="30000" dirty="0"/>
                </a:p>
              </p:txBody>
            </p:sp>
            <p:sp>
              <p:nvSpPr>
                <p:cNvPr id="75" name="74 CuadroTexto"/>
                <p:cNvSpPr txBox="1"/>
                <p:nvPr/>
              </p:nvSpPr>
              <p:spPr>
                <a:xfrm>
                  <a:off x="3827113" y="1721713"/>
                  <a:ext cx="267371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1000" dirty="0" smtClean="0"/>
                    <a:t>0</a:t>
                  </a:r>
                  <a:endParaRPr lang="es-ES" sz="1000" baseline="30000" dirty="0"/>
                </a:p>
              </p:txBody>
            </p:sp>
            <p:cxnSp>
              <p:nvCxnSpPr>
                <p:cNvPr id="76" name="75 Conector recto"/>
                <p:cNvCxnSpPr/>
                <p:nvPr/>
              </p:nvCxnSpPr>
              <p:spPr>
                <a:xfrm flipV="1">
                  <a:off x="3491880" y="1570260"/>
                  <a:ext cx="282105" cy="397674"/>
                </a:xfrm>
                <a:prstGeom prst="line">
                  <a:avLst/>
                </a:prstGeom>
                <a:ln w="63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76 Conector recto"/>
                <p:cNvCxnSpPr/>
                <p:nvPr/>
              </p:nvCxnSpPr>
              <p:spPr>
                <a:xfrm flipV="1">
                  <a:off x="3491880" y="1900618"/>
                  <a:ext cx="360040" cy="244584"/>
                </a:xfrm>
                <a:prstGeom prst="line">
                  <a:avLst/>
                </a:prstGeom>
                <a:ln w="63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77 Conector recto"/>
                <p:cNvCxnSpPr/>
                <p:nvPr/>
              </p:nvCxnSpPr>
              <p:spPr>
                <a:xfrm flipV="1">
                  <a:off x="3772072" y="1564682"/>
                  <a:ext cx="322412" cy="1790"/>
                </a:xfrm>
                <a:prstGeom prst="line">
                  <a:avLst/>
                </a:prstGeom>
                <a:ln w="63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78 Conector recto"/>
                <p:cNvCxnSpPr/>
                <p:nvPr/>
              </p:nvCxnSpPr>
              <p:spPr>
                <a:xfrm flipV="1">
                  <a:off x="3853131" y="1895927"/>
                  <a:ext cx="215336" cy="4691"/>
                </a:xfrm>
                <a:prstGeom prst="line">
                  <a:avLst/>
                </a:prstGeom>
                <a:ln w="63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7" name="56 Grupo"/>
              <p:cNvGrpSpPr/>
              <p:nvPr/>
            </p:nvGrpSpPr>
            <p:grpSpPr>
              <a:xfrm>
                <a:off x="1727683" y="2060847"/>
                <a:ext cx="6294252" cy="591991"/>
                <a:chOff x="726544" y="1961880"/>
                <a:chExt cx="6294252" cy="591991"/>
              </a:xfrm>
            </p:grpSpPr>
            <p:cxnSp>
              <p:nvCxnSpPr>
                <p:cNvPr id="68" name="67 Conector recto"/>
                <p:cNvCxnSpPr/>
                <p:nvPr/>
              </p:nvCxnSpPr>
              <p:spPr>
                <a:xfrm flipH="1">
                  <a:off x="1908227" y="2145202"/>
                  <a:ext cx="511256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68 Conector recto"/>
                <p:cNvCxnSpPr/>
                <p:nvPr/>
              </p:nvCxnSpPr>
              <p:spPr>
                <a:xfrm flipH="1">
                  <a:off x="1908227" y="2276872"/>
                  <a:ext cx="5112569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69 Conector recto"/>
                <p:cNvCxnSpPr/>
                <p:nvPr/>
              </p:nvCxnSpPr>
              <p:spPr>
                <a:xfrm flipH="1">
                  <a:off x="1908226" y="2420888"/>
                  <a:ext cx="511256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1" name="70 CuadroTexto"/>
                <p:cNvSpPr txBox="1"/>
                <p:nvPr/>
              </p:nvSpPr>
              <p:spPr>
                <a:xfrm>
                  <a:off x="1595320" y="1999873"/>
                  <a:ext cx="312906" cy="553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1000" dirty="0" smtClean="0"/>
                    <a:t>Q</a:t>
                  </a:r>
                </a:p>
                <a:p>
                  <a:r>
                    <a:rPr lang="es-ES" sz="1000" dirty="0" smtClean="0">
                      <a:solidFill>
                        <a:srgbClr val="FF0000"/>
                      </a:solidFill>
                    </a:rPr>
                    <a:t>Sr</a:t>
                  </a:r>
                </a:p>
                <a:p>
                  <a:r>
                    <a:rPr lang="es-ES" sz="1000" dirty="0" smtClean="0"/>
                    <a:t>S</a:t>
                  </a:r>
                  <a:r>
                    <a:rPr lang="el-GR" sz="1000" dirty="0" smtClean="0"/>
                    <a:t>θ</a:t>
                  </a:r>
                  <a:endParaRPr lang="es-ES" sz="1000" dirty="0"/>
                </a:p>
              </p:txBody>
            </p:sp>
            <p:cxnSp>
              <p:nvCxnSpPr>
                <p:cNvPr id="72" name="71 Conector recto"/>
                <p:cNvCxnSpPr/>
                <p:nvPr/>
              </p:nvCxnSpPr>
              <p:spPr>
                <a:xfrm flipH="1">
                  <a:off x="726544" y="1961880"/>
                  <a:ext cx="511256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8" name="57 CuadroTexto"/>
              <p:cNvSpPr txBox="1"/>
              <p:nvPr/>
            </p:nvSpPr>
            <p:spPr>
              <a:xfrm>
                <a:off x="1475656" y="1928706"/>
                <a:ext cx="36004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000" dirty="0" smtClean="0"/>
                  <a:t>P</a:t>
                </a:r>
                <a:endParaRPr lang="es-ES" sz="1000" dirty="0"/>
              </a:p>
            </p:txBody>
          </p:sp>
          <p:grpSp>
            <p:nvGrpSpPr>
              <p:cNvPr id="59" name="58 Grupo"/>
              <p:cNvGrpSpPr/>
              <p:nvPr/>
            </p:nvGrpSpPr>
            <p:grpSpPr>
              <a:xfrm>
                <a:off x="6683842" y="1482510"/>
                <a:ext cx="938278" cy="1537006"/>
                <a:chOff x="3491880" y="1387994"/>
                <a:chExt cx="938278" cy="1537006"/>
              </a:xfrm>
            </p:grpSpPr>
            <p:cxnSp>
              <p:nvCxnSpPr>
                <p:cNvPr id="60" name="59 Conector recto"/>
                <p:cNvCxnSpPr/>
                <p:nvPr/>
              </p:nvCxnSpPr>
              <p:spPr>
                <a:xfrm>
                  <a:off x="3491880" y="1628800"/>
                  <a:ext cx="0" cy="129620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1" name="60 CuadroTexto"/>
                <p:cNvSpPr txBox="1"/>
                <p:nvPr/>
              </p:nvSpPr>
              <p:spPr>
                <a:xfrm>
                  <a:off x="3866705" y="2595237"/>
                  <a:ext cx="504579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1000" dirty="0" smtClean="0"/>
                    <a:t>0,695</a:t>
                  </a:r>
                  <a:endParaRPr lang="es-ES" sz="1000" baseline="30000" dirty="0"/>
                </a:p>
              </p:txBody>
            </p:sp>
            <p:sp>
              <p:nvSpPr>
                <p:cNvPr id="62" name="61 CuadroTexto"/>
                <p:cNvSpPr txBox="1"/>
                <p:nvPr/>
              </p:nvSpPr>
              <p:spPr>
                <a:xfrm>
                  <a:off x="3744198" y="1721713"/>
                  <a:ext cx="504579" cy="1949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s-ES" sz="1000" u="sng" baseline="30000" dirty="0"/>
                </a:p>
              </p:txBody>
            </p:sp>
            <p:cxnSp>
              <p:nvCxnSpPr>
                <p:cNvPr id="63" name="62 Conector recto"/>
                <p:cNvCxnSpPr/>
                <p:nvPr/>
              </p:nvCxnSpPr>
              <p:spPr>
                <a:xfrm>
                  <a:off x="3491880" y="2281413"/>
                  <a:ext cx="377208" cy="521550"/>
                </a:xfrm>
                <a:prstGeom prst="line">
                  <a:avLst/>
                </a:prstGeom>
                <a:ln w="63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4" name="63 CuadroTexto"/>
                <p:cNvSpPr txBox="1"/>
                <p:nvPr/>
              </p:nvSpPr>
              <p:spPr>
                <a:xfrm>
                  <a:off x="3925579" y="1387994"/>
                  <a:ext cx="504579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1000" dirty="0" smtClean="0"/>
                    <a:t>10</a:t>
                  </a:r>
                  <a:endParaRPr lang="es-ES" sz="1000" baseline="30000" dirty="0"/>
                </a:p>
              </p:txBody>
            </p:sp>
            <p:cxnSp>
              <p:nvCxnSpPr>
                <p:cNvPr id="65" name="64 Conector recto"/>
                <p:cNvCxnSpPr/>
                <p:nvPr/>
              </p:nvCxnSpPr>
              <p:spPr>
                <a:xfrm flipV="1">
                  <a:off x="3491880" y="1563079"/>
                  <a:ext cx="456653" cy="404855"/>
                </a:xfrm>
                <a:prstGeom prst="line">
                  <a:avLst/>
                </a:prstGeom>
                <a:ln w="63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65 Conector recto"/>
                <p:cNvCxnSpPr/>
                <p:nvPr/>
              </p:nvCxnSpPr>
              <p:spPr>
                <a:xfrm>
                  <a:off x="3869538" y="2802963"/>
                  <a:ext cx="379239" cy="0"/>
                </a:xfrm>
                <a:prstGeom prst="line">
                  <a:avLst/>
                </a:prstGeom>
                <a:ln w="63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66 Conector recto"/>
                <p:cNvCxnSpPr/>
                <p:nvPr/>
              </p:nvCxnSpPr>
              <p:spPr>
                <a:xfrm>
                  <a:off x="3942315" y="1567667"/>
                  <a:ext cx="255217" cy="0"/>
                </a:xfrm>
                <a:prstGeom prst="line">
                  <a:avLst/>
                </a:prstGeom>
                <a:ln w="63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85" name="84 Flecha izquierda"/>
            <p:cNvSpPr/>
            <p:nvPr/>
          </p:nvSpPr>
          <p:spPr>
            <a:xfrm>
              <a:off x="2886579" y="5727785"/>
              <a:ext cx="3690518" cy="76320"/>
            </a:xfrm>
            <a:prstGeom prst="leftArrow">
              <a:avLst>
                <a:gd name="adj1" fmla="val 50000"/>
                <a:gd name="adj2" fmla="val 193554"/>
              </a:avLst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38601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79512" y="921279"/>
            <a:ext cx="4840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</a:rPr>
              <a:t>FUNCIONES TRIGONOMÉTRICAS (III). TANGENTE.</a:t>
            </a:r>
            <a:endParaRPr lang="es-E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3792" y="1493993"/>
            <a:ext cx="89847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La </a:t>
            </a:r>
            <a:r>
              <a:rPr lang="es-ES" sz="1400" dirty="0"/>
              <a:t>regla dispone de dos escalas para el cálculo de la tangente de un </a:t>
            </a:r>
            <a:r>
              <a:rPr lang="es-ES" sz="1400" dirty="0" smtClean="0"/>
              <a:t>ángulo graduadas en radianes, </a:t>
            </a:r>
            <a:r>
              <a:rPr lang="es-ES" sz="1400" dirty="0"/>
              <a:t>en lugar de </a:t>
            </a:r>
            <a:r>
              <a:rPr lang="es-ES" sz="1400" dirty="0" smtClean="0"/>
              <a:t>los grados </a:t>
            </a:r>
            <a:r>
              <a:rPr lang="es-ES" sz="1400" dirty="0"/>
              <a:t>sexagesimales habituales en otras </a:t>
            </a:r>
            <a:r>
              <a:rPr lang="es-ES" sz="1400" dirty="0" smtClean="0"/>
              <a:t>reglas. El </a:t>
            </a:r>
            <a:r>
              <a:rPr lang="es-ES" sz="1400" dirty="0"/>
              <a:t>valor </a:t>
            </a:r>
            <a:r>
              <a:rPr lang="es-ES" sz="1400" dirty="0" smtClean="0"/>
              <a:t>de la TANGENTE </a:t>
            </a:r>
            <a:r>
              <a:rPr lang="es-ES" sz="1400" dirty="0"/>
              <a:t>de un ángulo se obtiene directamente en la escala </a:t>
            </a:r>
            <a:r>
              <a:rPr lang="es-ES" sz="1400" b="1" dirty="0"/>
              <a:t>D</a:t>
            </a:r>
            <a:r>
              <a:rPr lang="es-ES" sz="1400" dirty="0" smtClean="0"/>
              <a:t>, </a:t>
            </a:r>
            <a:r>
              <a:rPr lang="es-ES" sz="1400" dirty="0"/>
              <a:t>entrando en la escala </a:t>
            </a:r>
            <a:r>
              <a:rPr lang="es-ES" sz="1400" b="1" dirty="0" smtClean="0"/>
              <a:t>Tr1</a:t>
            </a:r>
            <a:r>
              <a:rPr lang="es-ES" sz="1400" dirty="0" smtClean="0"/>
              <a:t>, para ángulos </a:t>
            </a:r>
            <a:r>
              <a:rPr lang="es-ES" sz="1400" dirty="0"/>
              <a:t>comprendidos entre 0,1 </a:t>
            </a:r>
            <a:r>
              <a:rPr lang="es-ES" sz="1400" dirty="0" smtClean="0"/>
              <a:t>y 0,8 radianes o en la escala </a:t>
            </a:r>
            <a:r>
              <a:rPr lang="es-ES" sz="1400" b="1" dirty="0" smtClean="0"/>
              <a:t>Tr2</a:t>
            </a:r>
            <a:r>
              <a:rPr lang="es-ES" sz="1400" dirty="0" smtClean="0"/>
              <a:t>, para ángulos comprendidos </a:t>
            </a:r>
            <a:r>
              <a:rPr lang="es-ES" sz="1400" dirty="0"/>
              <a:t>entre </a:t>
            </a:r>
            <a:r>
              <a:rPr lang="es-ES" sz="1400" dirty="0" smtClean="0"/>
              <a:t>0,8 </a:t>
            </a:r>
            <a:r>
              <a:rPr lang="es-ES" sz="1400" dirty="0"/>
              <a:t>y </a:t>
            </a:r>
            <a:r>
              <a:rPr lang="es-ES" sz="1400" dirty="0" smtClean="0"/>
              <a:t>1,472 radianes.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611560" y="5625012"/>
            <a:ext cx="13525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 smtClean="0"/>
              <a:t>tg</a:t>
            </a:r>
            <a:r>
              <a:rPr lang="es-ES" sz="1400" dirty="0" smtClean="0"/>
              <a:t> 1,246 = 2,970</a:t>
            </a:r>
            <a:endParaRPr lang="es-ES" sz="14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1632039" y="2562432"/>
            <a:ext cx="207438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solidFill>
                  <a:prstClr val="black"/>
                </a:solidFill>
              </a:rPr>
              <a:t>Tr1: </a:t>
            </a:r>
            <a:r>
              <a:rPr lang="es-ES" sz="1400" dirty="0" smtClean="0"/>
              <a:t>Para </a:t>
            </a:r>
            <a:r>
              <a:rPr lang="el-GR" sz="1400" dirty="0" smtClean="0"/>
              <a:t>θ</a:t>
            </a:r>
            <a:r>
              <a:rPr lang="es-ES" sz="1400" dirty="0" smtClean="0"/>
              <a:t> &lt; </a:t>
            </a:r>
            <a:r>
              <a:rPr lang="el-GR" sz="1400" dirty="0" smtClean="0"/>
              <a:t>π</a:t>
            </a:r>
            <a:r>
              <a:rPr lang="es-ES" sz="1400" dirty="0" smtClean="0"/>
              <a:t>/4; </a:t>
            </a:r>
            <a:r>
              <a:rPr lang="es-ES" sz="1400" dirty="0" err="1"/>
              <a:t>tg</a:t>
            </a:r>
            <a:r>
              <a:rPr lang="es-ES" sz="1400" dirty="0"/>
              <a:t>  </a:t>
            </a:r>
            <a:r>
              <a:rPr lang="el-GR" sz="1400" dirty="0" smtClean="0"/>
              <a:t>θ</a:t>
            </a:r>
            <a:r>
              <a:rPr lang="es-ES" sz="1400" dirty="0" smtClean="0"/>
              <a:t> &lt; 1 </a:t>
            </a:r>
          </a:p>
          <a:p>
            <a:pPr algn="ctr"/>
            <a:r>
              <a:rPr lang="es-ES" sz="1400" b="1" dirty="0" smtClean="0">
                <a:solidFill>
                  <a:prstClr val="black"/>
                </a:solidFill>
              </a:rPr>
              <a:t>Tr2: </a:t>
            </a:r>
            <a:r>
              <a:rPr lang="es-ES" sz="1400" dirty="0" smtClean="0"/>
              <a:t>Para </a:t>
            </a:r>
            <a:r>
              <a:rPr lang="el-GR" sz="1400" dirty="0" smtClean="0"/>
              <a:t>θ</a:t>
            </a:r>
            <a:r>
              <a:rPr lang="es-ES" sz="1400" dirty="0" smtClean="0"/>
              <a:t> &gt; </a:t>
            </a:r>
            <a:r>
              <a:rPr lang="el-GR" sz="1400" dirty="0"/>
              <a:t>π</a:t>
            </a:r>
            <a:r>
              <a:rPr lang="es-ES" sz="1400" dirty="0"/>
              <a:t>/4; </a:t>
            </a:r>
            <a:r>
              <a:rPr lang="es-ES" sz="1400" dirty="0" err="1"/>
              <a:t>tg</a:t>
            </a:r>
            <a:r>
              <a:rPr lang="es-ES" sz="1400" dirty="0"/>
              <a:t>  </a:t>
            </a:r>
            <a:r>
              <a:rPr lang="el-GR" sz="1400" dirty="0"/>
              <a:t>θ</a:t>
            </a:r>
            <a:r>
              <a:rPr lang="es-ES" sz="1400" dirty="0"/>
              <a:t> </a:t>
            </a:r>
            <a:r>
              <a:rPr lang="es-ES" sz="1400" dirty="0" smtClean="0"/>
              <a:t>&gt; </a:t>
            </a:r>
            <a:r>
              <a:rPr lang="es-ES" sz="1400" dirty="0"/>
              <a:t>1</a:t>
            </a:r>
          </a:p>
        </p:txBody>
      </p:sp>
      <p:grpSp>
        <p:nvGrpSpPr>
          <p:cNvPr id="58" name="57 Grupo"/>
          <p:cNvGrpSpPr/>
          <p:nvPr/>
        </p:nvGrpSpPr>
        <p:grpSpPr>
          <a:xfrm>
            <a:off x="2592490" y="3189183"/>
            <a:ext cx="5630272" cy="1599306"/>
            <a:chOff x="3261687" y="3713790"/>
            <a:chExt cx="5630272" cy="1599306"/>
          </a:xfrm>
        </p:grpSpPr>
        <p:grpSp>
          <p:nvGrpSpPr>
            <p:cNvPr id="41" name="40 Grupo"/>
            <p:cNvGrpSpPr/>
            <p:nvPr/>
          </p:nvGrpSpPr>
          <p:grpSpPr>
            <a:xfrm>
              <a:off x="3261687" y="4015883"/>
              <a:ext cx="5630272" cy="1297213"/>
              <a:chOff x="2868539" y="2988288"/>
              <a:chExt cx="5630272" cy="1297213"/>
            </a:xfrm>
          </p:grpSpPr>
          <p:grpSp>
            <p:nvGrpSpPr>
              <p:cNvPr id="9" name="8 Grupo"/>
              <p:cNvGrpSpPr/>
              <p:nvPr/>
            </p:nvGrpSpPr>
            <p:grpSpPr>
              <a:xfrm>
                <a:off x="2868539" y="2988288"/>
                <a:ext cx="5630272" cy="1297213"/>
                <a:chOff x="1580760" y="5364456"/>
                <a:chExt cx="5630272" cy="1297213"/>
              </a:xfrm>
            </p:grpSpPr>
            <p:grpSp>
              <p:nvGrpSpPr>
                <p:cNvPr id="3" name="2 Grupo"/>
                <p:cNvGrpSpPr/>
                <p:nvPr/>
              </p:nvGrpSpPr>
              <p:grpSpPr>
                <a:xfrm>
                  <a:off x="1585112" y="5365469"/>
                  <a:ext cx="5625920" cy="1296200"/>
                  <a:chOff x="1585112" y="5365469"/>
                  <a:chExt cx="5625920" cy="1296200"/>
                </a:xfrm>
              </p:grpSpPr>
              <p:grpSp>
                <p:nvGrpSpPr>
                  <p:cNvPr id="5" name="4 Grupo"/>
                  <p:cNvGrpSpPr/>
                  <p:nvPr/>
                </p:nvGrpSpPr>
                <p:grpSpPr>
                  <a:xfrm>
                    <a:off x="1585112" y="5365469"/>
                    <a:ext cx="5625920" cy="1296200"/>
                    <a:chOff x="1115616" y="1700808"/>
                    <a:chExt cx="5625920" cy="1296200"/>
                  </a:xfrm>
                </p:grpSpPr>
                <p:sp>
                  <p:nvSpPr>
                    <p:cNvPr id="6" name="5 Rectángulo"/>
                    <p:cNvSpPr/>
                    <p:nvPr/>
                  </p:nvSpPr>
                  <p:spPr>
                    <a:xfrm>
                      <a:off x="1115616" y="1700808"/>
                      <a:ext cx="5616624" cy="43204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7" name="6 Rectángulo"/>
                    <p:cNvSpPr/>
                    <p:nvPr/>
                  </p:nvSpPr>
                  <p:spPr>
                    <a:xfrm>
                      <a:off x="1124912" y="2132856"/>
                      <a:ext cx="5616624" cy="43204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8" name="7 Rectángulo"/>
                    <p:cNvSpPr/>
                    <p:nvPr/>
                  </p:nvSpPr>
                  <p:spPr>
                    <a:xfrm>
                      <a:off x="1115616" y="2564960"/>
                      <a:ext cx="5616624" cy="43204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</p:grpSp>
              <p:cxnSp>
                <p:nvCxnSpPr>
                  <p:cNvPr id="10" name="9 Conector recto"/>
                  <p:cNvCxnSpPr/>
                  <p:nvPr/>
                </p:nvCxnSpPr>
                <p:spPr>
                  <a:xfrm flipH="1">
                    <a:off x="2010247" y="5517232"/>
                    <a:ext cx="5112569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" name="12 Conector recto"/>
                  <p:cNvCxnSpPr/>
                  <p:nvPr/>
                </p:nvCxnSpPr>
                <p:spPr>
                  <a:xfrm flipH="1">
                    <a:off x="2010247" y="5661248"/>
                    <a:ext cx="5112569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" name="14 CuadroTexto"/>
                  <p:cNvSpPr txBox="1"/>
                  <p:nvPr/>
                </p:nvSpPr>
                <p:spPr>
                  <a:xfrm>
                    <a:off x="1657502" y="6195937"/>
                    <a:ext cx="263214" cy="2462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s-ES" sz="1000" dirty="0"/>
                      <a:t>D</a:t>
                    </a:r>
                    <a:endParaRPr lang="es-ES" sz="1000" dirty="0" smtClean="0"/>
                  </a:p>
                </p:txBody>
              </p:sp>
              <p:cxnSp>
                <p:nvCxnSpPr>
                  <p:cNvPr id="24" name="23 Conector recto"/>
                  <p:cNvCxnSpPr/>
                  <p:nvPr/>
                </p:nvCxnSpPr>
                <p:spPr>
                  <a:xfrm flipH="1">
                    <a:off x="2010246" y="6319047"/>
                    <a:ext cx="5112569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2" name="11 CuadroTexto"/>
                <p:cNvSpPr txBox="1"/>
                <p:nvPr/>
              </p:nvSpPr>
              <p:spPr>
                <a:xfrm>
                  <a:off x="1585112" y="5364456"/>
                  <a:ext cx="35779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1000" dirty="0" smtClean="0"/>
                    <a:t>Tr1</a:t>
                  </a:r>
                </a:p>
              </p:txBody>
            </p:sp>
            <p:sp>
              <p:nvSpPr>
                <p:cNvPr id="11" name="10 CuadroTexto"/>
                <p:cNvSpPr txBox="1"/>
                <p:nvPr/>
              </p:nvSpPr>
              <p:spPr>
                <a:xfrm>
                  <a:off x="1580760" y="5536688"/>
                  <a:ext cx="35779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1000" dirty="0" smtClean="0"/>
                    <a:t>Tr2</a:t>
                  </a:r>
                </a:p>
              </p:txBody>
            </p:sp>
          </p:grpSp>
          <p:cxnSp>
            <p:nvCxnSpPr>
              <p:cNvPr id="39" name="38 Conector recto"/>
              <p:cNvCxnSpPr/>
              <p:nvPr/>
            </p:nvCxnSpPr>
            <p:spPr>
              <a:xfrm>
                <a:off x="3923928" y="2988493"/>
                <a:ext cx="0" cy="12962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43 CuadroTexto"/>
            <p:cNvSpPr txBox="1"/>
            <p:nvPr/>
          </p:nvSpPr>
          <p:spPr>
            <a:xfrm>
              <a:off x="4776386" y="3713790"/>
              <a:ext cx="50457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00" dirty="0" smtClean="0"/>
                <a:t>0,228</a:t>
              </a:r>
              <a:endParaRPr lang="es-ES" sz="1000" baseline="30000" dirty="0"/>
            </a:p>
          </p:txBody>
        </p:sp>
        <p:cxnSp>
          <p:nvCxnSpPr>
            <p:cNvPr id="45" name="44 Conector recto"/>
            <p:cNvCxnSpPr/>
            <p:nvPr/>
          </p:nvCxnSpPr>
          <p:spPr>
            <a:xfrm flipV="1">
              <a:off x="4326061" y="3907756"/>
              <a:ext cx="528588" cy="258776"/>
            </a:xfrm>
            <a:prstGeom prst="line">
              <a:avLst/>
            </a:prstGeom>
            <a:ln w="63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45 Conector recto"/>
            <p:cNvCxnSpPr/>
            <p:nvPr/>
          </p:nvCxnSpPr>
          <p:spPr>
            <a:xfrm flipV="1">
              <a:off x="4853874" y="3905966"/>
              <a:ext cx="322412" cy="1790"/>
            </a:xfrm>
            <a:prstGeom prst="line">
              <a:avLst/>
            </a:prstGeom>
            <a:ln w="63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47 CuadroTexto"/>
            <p:cNvSpPr txBox="1"/>
            <p:nvPr/>
          </p:nvSpPr>
          <p:spPr>
            <a:xfrm>
              <a:off x="4602359" y="5019151"/>
              <a:ext cx="50457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00" dirty="0" smtClean="0"/>
                <a:t>0,232</a:t>
              </a:r>
              <a:endParaRPr lang="es-ES" sz="1000" baseline="30000" dirty="0"/>
            </a:p>
          </p:txBody>
        </p:sp>
        <p:cxnSp>
          <p:nvCxnSpPr>
            <p:cNvPr id="49" name="48 Conector recto"/>
            <p:cNvCxnSpPr/>
            <p:nvPr/>
          </p:nvCxnSpPr>
          <p:spPr>
            <a:xfrm>
              <a:off x="4326061" y="4970474"/>
              <a:ext cx="369295" cy="237990"/>
            </a:xfrm>
            <a:prstGeom prst="line">
              <a:avLst/>
            </a:prstGeom>
            <a:ln w="63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49 Conector recto"/>
            <p:cNvCxnSpPr/>
            <p:nvPr/>
          </p:nvCxnSpPr>
          <p:spPr>
            <a:xfrm flipV="1">
              <a:off x="4693443" y="5202886"/>
              <a:ext cx="322412" cy="1790"/>
            </a:xfrm>
            <a:prstGeom prst="line">
              <a:avLst/>
            </a:prstGeom>
            <a:ln w="63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15 Grupo"/>
          <p:cNvGrpSpPr/>
          <p:nvPr/>
        </p:nvGrpSpPr>
        <p:grpSpPr>
          <a:xfrm>
            <a:off x="2606138" y="4974317"/>
            <a:ext cx="5620976" cy="1526446"/>
            <a:chOff x="3261687" y="5232924"/>
            <a:chExt cx="5620976" cy="1526446"/>
          </a:xfrm>
        </p:grpSpPr>
        <p:grpSp>
          <p:nvGrpSpPr>
            <p:cNvPr id="42" name="41 Grupo"/>
            <p:cNvGrpSpPr/>
            <p:nvPr/>
          </p:nvGrpSpPr>
          <p:grpSpPr>
            <a:xfrm>
              <a:off x="3261687" y="5461927"/>
              <a:ext cx="5620976" cy="1297443"/>
              <a:chOff x="2834370" y="4946736"/>
              <a:chExt cx="5620976" cy="1297443"/>
            </a:xfrm>
          </p:grpSpPr>
          <p:grpSp>
            <p:nvGrpSpPr>
              <p:cNvPr id="25" name="24 Grupo"/>
              <p:cNvGrpSpPr/>
              <p:nvPr/>
            </p:nvGrpSpPr>
            <p:grpSpPr>
              <a:xfrm>
                <a:off x="2834370" y="4946736"/>
                <a:ext cx="5620976" cy="1297213"/>
                <a:chOff x="1580760" y="5364456"/>
                <a:chExt cx="5620976" cy="1297213"/>
              </a:xfrm>
            </p:grpSpPr>
            <p:grpSp>
              <p:nvGrpSpPr>
                <p:cNvPr id="26" name="25 Grupo"/>
                <p:cNvGrpSpPr/>
                <p:nvPr/>
              </p:nvGrpSpPr>
              <p:grpSpPr>
                <a:xfrm>
                  <a:off x="1580760" y="5365469"/>
                  <a:ext cx="5620976" cy="1296200"/>
                  <a:chOff x="1580760" y="5365469"/>
                  <a:chExt cx="5620976" cy="1296200"/>
                </a:xfrm>
              </p:grpSpPr>
              <p:grpSp>
                <p:nvGrpSpPr>
                  <p:cNvPr id="29" name="28 Grupo"/>
                  <p:cNvGrpSpPr/>
                  <p:nvPr/>
                </p:nvGrpSpPr>
                <p:grpSpPr>
                  <a:xfrm>
                    <a:off x="1580760" y="5365469"/>
                    <a:ext cx="5620976" cy="1296200"/>
                    <a:chOff x="1111264" y="1700808"/>
                    <a:chExt cx="5620976" cy="1296200"/>
                  </a:xfrm>
                </p:grpSpPr>
                <p:sp>
                  <p:nvSpPr>
                    <p:cNvPr id="36" name="35 Rectángulo"/>
                    <p:cNvSpPr/>
                    <p:nvPr/>
                  </p:nvSpPr>
                  <p:spPr>
                    <a:xfrm>
                      <a:off x="1115616" y="1700808"/>
                      <a:ext cx="5616624" cy="43204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37" name="36 Rectángulo"/>
                    <p:cNvSpPr/>
                    <p:nvPr/>
                  </p:nvSpPr>
                  <p:spPr>
                    <a:xfrm>
                      <a:off x="1111264" y="2132856"/>
                      <a:ext cx="5616624" cy="43204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38" name="37 Rectángulo"/>
                    <p:cNvSpPr/>
                    <p:nvPr/>
                  </p:nvSpPr>
                  <p:spPr>
                    <a:xfrm>
                      <a:off x="1115616" y="2564960"/>
                      <a:ext cx="5616624" cy="43204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</p:grpSp>
              <p:cxnSp>
                <p:nvCxnSpPr>
                  <p:cNvPr id="30" name="29 Conector recto"/>
                  <p:cNvCxnSpPr/>
                  <p:nvPr/>
                </p:nvCxnSpPr>
                <p:spPr>
                  <a:xfrm flipH="1">
                    <a:off x="2010247" y="5517232"/>
                    <a:ext cx="5112569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30 Conector recto"/>
                  <p:cNvCxnSpPr/>
                  <p:nvPr/>
                </p:nvCxnSpPr>
                <p:spPr>
                  <a:xfrm flipH="1">
                    <a:off x="2010247" y="5661248"/>
                    <a:ext cx="5112569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2" name="31 CuadroTexto"/>
                  <p:cNvSpPr txBox="1"/>
                  <p:nvPr/>
                </p:nvSpPr>
                <p:spPr>
                  <a:xfrm>
                    <a:off x="1657502" y="6195937"/>
                    <a:ext cx="263214" cy="2462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s-ES" sz="1000" dirty="0"/>
                      <a:t>D</a:t>
                    </a:r>
                    <a:endParaRPr lang="es-ES" sz="1000" dirty="0" smtClean="0"/>
                  </a:p>
                </p:txBody>
              </p:sp>
              <p:cxnSp>
                <p:nvCxnSpPr>
                  <p:cNvPr id="35" name="34 Conector recto"/>
                  <p:cNvCxnSpPr/>
                  <p:nvPr/>
                </p:nvCxnSpPr>
                <p:spPr>
                  <a:xfrm flipH="1">
                    <a:off x="2010246" y="6319047"/>
                    <a:ext cx="5112569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7" name="26 CuadroTexto"/>
                <p:cNvSpPr txBox="1"/>
                <p:nvPr/>
              </p:nvSpPr>
              <p:spPr>
                <a:xfrm>
                  <a:off x="1585112" y="5364456"/>
                  <a:ext cx="35779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1000" dirty="0" smtClean="0"/>
                    <a:t>Tr1</a:t>
                  </a:r>
                </a:p>
              </p:txBody>
            </p:sp>
            <p:sp>
              <p:nvSpPr>
                <p:cNvPr id="28" name="27 CuadroTexto"/>
                <p:cNvSpPr txBox="1"/>
                <p:nvPr/>
              </p:nvSpPr>
              <p:spPr>
                <a:xfrm>
                  <a:off x="1580760" y="5536688"/>
                  <a:ext cx="35779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1000" dirty="0" smtClean="0"/>
                    <a:t>Tr2</a:t>
                  </a:r>
                </a:p>
              </p:txBody>
            </p:sp>
          </p:grpSp>
          <p:cxnSp>
            <p:nvCxnSpPr>
              <p:cNvPr id="40" name="39 Conector recto"/>
              <p:cNvCxnSpPr/>
              <p:nvPr/>
            </p:nvCxnSpPr>
            <p:spPr>
              <a:xfrm>
                <a:off x="4548568" y="4947979"/>
                <a:ext cx="0" cy="12962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52 CuadroTexto"/>
            <p:cNvSpPr txBox="1"/>
            <p:nvPr/>
          </p:nvSpPr>
          <p:spPr>
            <a:xfrm>
              <a:off x="5202898" y="5232924"/>
              <a:ext cx="50457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00" dirty="0" smtClean="0"/>
                <a:t>1,246</a:t>
              </a:r>
              <a:endParaRPr lang="es-ES" sz="1000" baseline="30000" dirty="0"/>
            </a:p>
          </p:txBody>
        </p:sp>
        <p:cxnSp>
          <p:nvCxnSpPr>
            <p:cNvPr id="54" name="53 Conector recto"/>
            <p:cNvCxnSpPr/>
            <p:nvPr/>
          </p:nvCxnSpPr>
          <p:spPr>
            <a:xfrm flipV="1">
              <a:off x="4975885" y="5422652"/>
              <a:ext cx="305660" cy="334618"/>
            </a:xfrm>
            <a:prstGeom prst="line">
              <a:avLst/>
            </a:prstGeom>
            <a:ln w="63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54 Conector recto"/>
            <p:cNvCxnSpPr/>
            <p:nvPr/>
          </p:nvCxnSpPr>
          <p:spPr>
            <a:xfrm flipV="1">
              <a:off x="5281545" y="5419268"/>
              <a:ext cx="322412" cy="1790"/>
            </a:xfrm>
            <a:prstGeom prst="line">
              <a:avLst/>
            </a:prstGeom>
            <a:ln w="63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58 CuadroTexto"/>
            <p:cNvSpPr txBox="1"/>
            <p:nvPr/>
          </p:nvSpPr>
          <p:spPr>
            <a:xfrm>
              <a:off x="5206296" y="6476070"/>
              <a:ext cx="50457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00" dirty="0" smtClean="0"/>
                <a:t>2,970</a:t>
              </a:r>
              <a:endParaRPr lang="es-ES" sz="1000" baseline="30000" dirty="0"/>
            </a:p>
          </p:txBody>
        </p:sp>
        <p:cxnSp>
          <p:nvCxnSpPr>
            <p:cNvPr id="60" name="59 Conector recto"/>
            <p:cNvCxnSpPr/>
            <p:nvPr/>
          </p:nvCxnSpPr>
          <p:spPr>
            <a:xfrm>
              <a:off x="4975885" y="6416519"/>
              <a:ext cx="305660" cy="254631"/>
            </a:xfrm>
            <a:prstGeom prst="line">
              <a:avLst/>
            </a:prstGeom>
            <a:ln w="63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60 Conector recto"/>
            <p:cNvCxnSpPr/>
            <p:nvPr/>
          </p:nvCxnSpPr>
          <p:spPr>
            <a:xfrm flipV="1">
              <a:off x="5281545" y="6669360"/>
              <a:ext cx="322412" cy="1790"/>
            </a:xfrm>
            <a:prstGeom prst="line">
              <a:avLst/>
            </a:prstGeom>
            <a:ln w="63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64 CuadroTexto"/>
          <p:cNvSpPr txBox="1"/>
          <p:nvPr/>
        </p:nvSpPr>
        <p:spPr>
          <a:xfrm>
            <a:off x="4526170" y="2562656"/>
            <a:ext cx="191803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1400" dirty="0" smtClean="0"/>
              <a:t>π</a:t>
            </a:r>
            <a:r>
              <a:rPr lang="es-ES" sz="1400" dirty="0" smtClean="0"/>
              <a:t>/2 </a:t>
            </a:r>
            <a:r>
              <a:rPr lang="es-ES" sz="1400" dirty="0"/>
              <a:t>[90</a:t>
            </a:r>
            <a:r>
              <a:rPr lang="es-ES" sz="1400" baseline="30000" dirty="0"/>
              <a:t>o</a:t>
            </a:r>
            <a:r>
              <a:rPr lang="es-ES" sz="1400" dirty="0" smtClean="0"/>
              <a:t>] = 1,570</a:t>
            </a:r>
          </a:p>
          <a:p>
            <a:pPr algn="ctr"/>
            <a:r>
              <a:rPr lang="es-ES" sz="1400" dirty="0"/>
              <a:t> </a:t>
            </a:r>
            <a:r>
              <a:rPr lang="el-GR" sz="1400" dirty="0" smtClean="0"/>
              <a:t>π</a:t>
            </a:r>
            <a:r>
              <a:rPr lang="es-ES" sz="1400" dirty="0" smtClean="0"/>
              <a:t>/4 </a:t>
            </a:r>
            <a:r>
              <a:rPr lang="es-ES" sz="1400" dirty="0"/>
              <a:t>[45</a:t>
            </a:r>
            <a:r>
              <a:rPr lang="es-ES" sz="1400" baseline="30000" dirty="0"/>
              <a:t>o</a:t>
            </a:r>
            <a:r>
              <a:rPr lang="es-ES" sz="1400" dirty="0"/>
              <a:t>] = 0,785</a:t>
            </a:r>
          </a:p>
        </p:txBody>
      </p:sp>
      <p:sp>
        <p:nvSpPr>
          <p:cNvPr id="62" name="61 CuadroTexto"/>
          <p:cNvSpPr txBox="1"/>
          <p:nvPr/>
        </p:nvSpPr>
        <p:spPr>
          <a:xfrm>
            <a:off x="611560" y="3986472"/>
            <a:ext cx="1467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 smtClean="0"/>
              <a:t>tg</a:t>
            </a:r>
            <a:r>
              <a:rPr lang="es-ES" sz="1400" dirty="0" smtClean="0"/>
              <a:t> 0,228 = 2,232</a:t>
            </a:r>
            <a:endParaRPr lang="es-ES" sz="1400" dirty="0"/>
          </a:p>
        </p:txBody>
      </p:sp>
      <p:sp>
        <p:nvSpPr>
          <p:cNvPr id="68" name="67 CuadroTexto"/>
          <p:cNvSpPr txBox="1"/>
          <p:nvPr/>
        </p:nvSpPr>
        <p:spPr>
          <a:xfrm>
            <a:off x="611560" y="3472556"/>
            <a:ext cx="1681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EJEMPLOS: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252325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79512" y="921279"/>
            <a:ext cx="2502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</a:rPr>
              <a:t>CÁLCULOS VECTORIALES</a:t>
            </a:r>
            <a:endParaRPr lang="es-E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40 CuadroTexto"/>
              <p:cNvSpPr txBox="1"/>
              <p:nvPr/>
            </p:nvSpPr>
            <p:spPr>
              <a:xfrm>
                <a:off x="6748186" y="1713148"/>
                <a:ext cx="1440160" cy="3686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600" dirty="0" smtClean="0"/>
                  <a:t>c =</a:t>
                </a:r>
                <a14:m>
                  <m:oMath xmlns:m="http://schemas.openxmlformats.org/officeDocument/2006/math">
                    <m:r>
                      <a:rPr lang="es-ES" sz="1600" b="0" i="0" smtClean="0">
                        <a:latin typeface="Cambria Math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s-ES" sz="1600" i="1" smtClean="0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s-ES" sz="16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s-ES" sz="16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s-ES" sz="16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s-ES" sz="1600" b="0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s-ES" sz="16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s-ES" sz="1600" b="0" i="1" smtClean="0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s-ES" sz="16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s-ES" sz="1600" dirty="0"/>
              </a:p>
            </p:txBody>
          </p:sp>
        </mc:Choice>
        <mc:Fallback xmlns="">
          <p:sp>
            <p:nvSpPr>
              <p:cNvPr id="41" name="4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8186" y="1713148"/>
                <a:ext cx="1440160" cy="368691"/>
              </a:xfrm>
              <a:prstGeom prst="rect">
                <a:avLst/>
              </a:prstGeom>
              <a:blipFill rotWithShape="1">
                <a:blip r:embed="rId2"/>
                <a:stretch>
                  <a:fillRect l="-2542" b="-19672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21 Grupo"/>
          <p:cNvGrpSpPr/>
          <p:nvPr/>
        </p:nvGrpSpPr>
        <p:grpSpPr>
          <a:xfrm>
            <a:off x="1235172" y="1290611"/>
            <a:ext cx="2080246" cy="1405159"/>
            <a:chOff x="893526" y="1669450"/>
            <a:chExt cx="2080246" cy="1405159"/>
          </a:xfrm>
        </p:grpSpPr>
        <p:grpSp>
          <p:nvGrpSpPr>
            <p:cNvPr id="18" name="17 Grupo"/>
            <p:cNvGrpSpPr/>
            <p:nvPr/>
          </p:nvGrpSpPr>
          <p:grpSpPr>
            <a:xfrm>
              <a:off x="893526" y="1669450"/>
              <a:ext cx="2080246" cy="1405159"/>
              <a:chOff x="893526" y="1669450"/>
              <a:chExt cx="2080246" cy="1405159"/>
            </a:xfrm>
          </p:grpSpPr>
          <p:cxnSp>
            <p:nvCxnSpPr>
              <p:cNvPr id="3" name="2 Conector recto"/>
              <p:cNvCxnSpPr/>
              <p:nvPr/>
            </p:nvCxnSpPr>
            <p:spPr>
              <a:xfrm>
                <a:off x="1186898" y="1772213"/>
                <a:ext cx="726" cy="11527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9 Conector recto"/>
              <p:cNvCxnSpPr/>
              <p:nvPr/>
            </p:nvCxnSpPr>
            <p:spPr>
              <a:xfrm flipH="1">
                <a:off x="1115616" y="2852936"/>
                <a:ext cx="151216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7 CuadroTexto"/>
              <p:cNvSpPr txBox="1"/>
              <p:nvPr/>
            </p:nvSpPr>
            <p:spPr>
              <a:xfrm>
                <a:off x="893526" y="1669450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dirty="0"/>
                  <a:t>Y</a:t>
                </a:r>
              </a:p>
            </p:txBody>
          </p:sp>
          <p:sp>
            <p:nvSpPr>
              <p:cNvPr id="15" name="14 CuadroTexto"/>
              <p:cNvSpPr txBox="1"/>
              <p:nvPr/>
            </p:nvSpPr>
            <p:spPr>
              <a:xfrm>
                <a:off x="2613732" y="2598384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dirty="0" smtClean="0"/>
                  <a:t>X</a:t>
                </a:r>
                <a:endParaRPr lang="es-ES" dirty="0"/>
              </a:p>
            </p:txBody>
          </p:sp>
          <p:cxnSp>
            <p:nvCxnSpPr>
              <p:cNvPr id="16" name="15 Conector recto"/>
              <p:cNvCxnSpPr/>
              <p:nvPr/>
            </p:nvCxnSpPr>
            <p:spPr>
              <a:xfrm flipH="1">
                <a:off x="1186898" y="2324300"/>
                <a:ext cx="1152128" cy="53109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19 Conector recto"/>
              <p:cNvCxnSpPr/>
              <p:nvPr/>
            </p:nvCxnSpPr>
            <p:spPr>
              <a:xfrm>
                <a:off x="2334110" y="2321842"/>
                <a:ext cx="0" cy="53109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16 CuadroTexto"/>
              <p:cNvSpPr txBox="1"/>
              <p:nvPr/>
            </p:nvSpPr>
            <p:spPr>
              <a:xfrm>
                <a:off x="2267744" y="2435958"/>
                <a:ext cx="28803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200" dirty="0" smtClean="0"/>
                  <a:t>b</a:t>
                </a:r>
                <a:endParaRPr lang="es-ES" sz="1200" dirty="0"/>
              </a:p>
            </p:txBody>
          </p:sp>
          <p:sp>
            <p:nvSpPr>
              <p:cNvPr id="24" name="23 CuadroTexto"/>
              <p:cNvSpPr txBox="1"/>
              <p:nvPr/>
            </p:nvSpPr>
            <p:spPr>
              <a:xfrm>
                <a:off x="1762962" y="2797610"/>
                <a:ext cx="28803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200" dirty="0"/>
                  <a:t>a</a:t>
                </a:r>
              </a:p>
            </p:txBody>
          </p:sp>
          <p:sp>
            <p:nvSpPr>
              <p:cNvPr id="25" name="24 CuadroTexto"/>
              <p:cNvSpPr txBox="1"/>
              <p:nvPr/>
            </p:nvSpPr>
            <p:spPr>
              <a:xfrm>
                <a:off x="1610229" y="2324300"/>
                <a:ext cx="28803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200" dirty="0"/>
                  <a:t>c</a:t>
                </a:r>
              </a:p>
            </p:txBody>
          </p:sp>
          <p:sp>
            <p:nvSpPr>
              <p:cNvPr id="29" name="28 CuadroTexto"/>
              <p:cNvSpPr txBox="1"/>
              <p:nvPr/>
            </p:nvSpPr>
            <p:spPr>
              <a:xfrm>
                <a:off x="1547664" y="2603047"/>
                <a:ext cx="28803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200" dirty="0" smtClean="0"/>
                  <a:t>θ</a:t>
                </a:r>
                <a:endParaRPr lang="es-ES" sz="1200" dirty="0"/>
              </a:p>
            </p:txBody>
          </p:sp>
        </p:grpSp>
        <p:sp>
          <p:nvSpPr>
            <p:cNvPr id="21" name="20 Arco"/>
            <p:cNvSpPr/>
            <p:nvPr/>
          </p:nvSpPr>
          <p:spPr>
            <a:xfrm rot="1192627">
              <a:off x="1371851" y="2697865"/>
              <a:ext cx="225467" cy="225467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30 CuadroTexto"/>
              <p:cNvSpPr txBox="1"/>
              <p:nvPr/>
            </p:nvSpPr>
            <p:spPr>
              <a:xfrm>
                <a:off x="6807579" y="2099188"/>
                <a:ext cx="1656184" cy="4469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s-ES" sz="1600" dirty="0" smtClean="0"/>
                      <m:t>θ</m:t>
                    </m:r>
                  </m:oMath>
                </a14:m>
                <a:r>
                  <a:rPr lang="es-ES" sz="1600" dirty="0" smtClean="0"/>
                  <a:t> = </a:t>
                </a:r>
                <a:r>
                  <a:rPr lang="es-ES" sz="1600" dirty="0" err="1" smtClean="0"/>
                  <a:t>arctg</a:t>
                </a:r>
                <a:r>
                  <a:rPr lang="es-ES" sz="16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sz="1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s-ES" sz="1600" b="0" i="1" smtClean="0">
                            <a:latin typeface="Cambria Math"/>
                          </a:rPr>
                          <m:t>𝑏</m:t>
                        </m:r>
                      </m:num>
                      <m:den>
                        <m:r>
                          <a:rPr lang="es-ES" sz="1600" b="0" i="1" smtClean="0">
                            <a:latin typeface="Cambria Math"/>
                          </a:rPr>
                          <m:t>𝑎</m:t>
                        </m:r>
                      </m:den>
                    </m:f>
                  </m:oMath>
                </a14:m>
                <a:endParaRPr lang="es-ES" sz="1600" dirty="0"/>
              </a:p>
            </p:txBody>
          </p:sp>
        </mc:Choice>
        <mc:Fallback xmlns="">
          <p:sp>
            <p:nvSpPr>
              <p:cNvPr id="31" name="3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7579" y="2099188"/>
                <a:ext cx="1656184" cy="446917"/>
              </a:xfrm>
              <a:prstGeom prst="rect">
                <a:avLst/>
              </a:prstGeom>
              <a:blipFill rotWithShape="1">
                <a:blip r:embed="rId3"/>
                <a:stretch>
                  <a:fillRect b="-540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31 CuadroTexto"/>
              <p:cNvSpPr txBox="1"/>
              <p:nvPr/>
            </p:nvSpPr>
            <p:spPr>
              <a:xfrm>
                <a:off x="4346029" y="1663109"/>
                <a:ext cx="14401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600" dirty="0"/>
                  <a:t>a</a:t>
                </a:r>
                <a:r>
                  <a:rPr lang="es-ES" sz="1600" dirty="0" smtClean="0"/>
                  <a:t> = c * </a:t>
                </a:r>
                <a:r>
                  <a:rPr lang="es-ES" sz="1600" dirty="0" err="1" smtClean="0"/>
                  <a:t>cos</a:t>
                </a:r>
                <a:r>
                  <a:rPr lang="es-ES" sz="16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s-ES" sz="1600" dirty="0"/>
                      <m:t>θ</m:t>
                    </m:r>
                  </m:oMath>
                </a14:m>
                <a:r>
                  <a:rPr lang="es-ES" sz="1600" dirty="0" smtClean="0"/>
                  <a:t> </a:t>
                </a:r>
                <a:endParaRPr lang="es-ES" sz="1600" dirty="0"/>
              </a:p>
            </p:txBody>
          </p:sp>
        </mc:Choice>
        <mc:Fallback xmlns="">
          <p:sp>
            <p:nvSpPr>
              <p:cNvPr id="32" name="3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6029" y="1663109"/>
                <a:ext cx="1440160" cy="338554"/>
              </a:xfrm>
              <a:prstGeom prst="rect">
                <a:avLst/>
              </a:prstGeom>
              <a:blipFill rotWithShape="1">
                <a:blip r:embed="rId4"/>
                <a:stretch>
                  <a:fillRect l="-2542" t="-5455" b="-2363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33 CuadroTexto"/>
              <p:cNvSpPr txBox="1"/>
              <p:nvPr/>
            </p:nvSpPr>
            <p:spPr>
              <a:xfrm>
                <a:off x="4345546" y="1994016"/>
                <a:ext cx="14401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600" dirty="0" smtClean="0"/>
                  <a:t>b = c * </a:t>
                </a:r>
                <a:r>
                  <a:rPr lang="es-ES" sz="1600" dirty="0" err="1" smtClean="0"/>
                  <a:t>sen</a:t>
                </a:r>
                <a:r>
                  <a:rPr lang="es-ES" sz="16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s-ES" sz="1600" dirty="0"/>
                      <m:t>θ</m:t>
                    </m:r>
                  </m:oMath>
                </a14:m>
                <a:r>
                  <a:rPr lang="es-ES" sz="1600" dirty="0" smtClean="0"/>
                  <a:t> </a:t>
                </a:r>
                <a:endParaRPr lang="es-ES" sz="1600" dirty="0"/>
              </a:p>
            </p:txBody>
          </p:sp>
        </mc:Choice>
        <mc:Fallback xmlns="">
          <p:sp>
            <p:nvSpPr>
              <p:cNvPr id="34" name="3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5546" y="1994016"/>
                <a:ext cx="1440160" cy="338554"/>
              </a:xfrm>
              <a:prstGeom prst="rect">
                <a:avLst/>
              </a:prstGeom>
              <a:blipFill rotWithShape="1">
                <a:blip r:embed="rId5"/>
                <a:stretch>
                  <a:fillRect l="-2542" t="-5357" b="-2142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22 CuadroTexto"/>
          <p:cNvSpPr txBox="1"/>
          <p:nvPr/>
        </p:nvSpPr>
        <p:spPr>
          <a:xfrm>
            <a:off x="4088388" y="1056596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Coordenadas Cartesianas</a:t>
            </a:r>
            <a:endParaRPr lang="es-E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6480855" y="1070208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Coordenadas Polares</a:t>
            </a:r>
            <a:endParaRPr lang="es-E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110834" y="2611545"/>
            <a:ext cx="90331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El valor absoluto del módulo de un vector de coordenadas cartesianas (</a:t>
            </a:r>
            <a:r>
              <a:rPr lang="es-ES" sz="1400" dirty="0" err="1" smtClean="0"/>
              <a:t>a,b</a:t>
            </a:r>
            <a:r>
              <a:rPr lang="es-ES" sz="1400" dirty="0" smtClean="0"/>
              <a:t>) se puede calcular de forma sencilla mediante el uso de las escalas </a:t>
            </a:r>
            <a:r>
              <a:rPr lang="es-ES" sz="1400" b="1" dirty="0" smtClean="0"/>
              <a:t>P</a:t>
            </a:r>
            <a:r>
              <a:rPr lang="es-ES" sz="1400" dirty="0" smtClean="0"/>
              <a:t>, </a:t>
            </a:r>
            <a:r>
              <a:rPr lang="es-ES" sz="1400" b="1" dirty="0" smtClean="0"/>
              <a:t>P’</a:t>
            </a:r>
            <a:r>
              <a:rPr lang="es-ES" sz="1400" dirty="0" smtClean="0"/>
              <a:t> y </a:t>
            </a:r>
            <a:r>
              <a:rPr lang="es-ES" sz="1400" b="1" dirty="0" smtClean="0"/>
              <a:t>Q</a:t>
            </a:r>
            <a:r>
              <a:rPr lang="es-ES" sz="1400" dirty="0"/>
              <a:t> </a:t>
            </a:r>
            <a:r>
              <a:rPr lang="es-ES" sz="1400" dirty="0" smtClean="0"/>
              <a:t>operando de forma similar a la multiplicación y división con las escalas básicas C y D.</a:t>
            </a:r>
          </a:p>
          <a:p>
            <a:r>
              <a:rPr lang="es-ES" sz="1400" dirty="0" smtClean="0"/>
              <a:t>La escala </a:t>
            </a:r>
            <a:r>
              <a:rPr lang="es-ES" sz="1400" b="1" dirty="0" smtClean="0"/>
              <a:t>P’ </a:t>
            </a:r>
            <a:r>
              <a:rPr lang="es-ES" sz="1400" dirty="0" smtClean="0"/>
              <a:t>es continuación de la escala </a:t>
            </a:r>
            <a:r>
              <a:rPr lang="es-ES" sz="1400" b="1" dirty="0" smtClean="0"/>
              <a:t>P</a:t>
            </a:r>
            <a:r>
              <a:rPr lang="es-ES" sz="1400" dirty="0" smtClean="0"/>
              <a:t>.</a:t>
            </a:r>
            <a:endParaRPr lang="es-ES" sz="1400" b="1" dirty="0" smtClean="0"/>
          </a:p>
        </p:txBody>
      </p:sp>
      <p:sp>
        <p:nvSpPr>
          <p:cNvPr id="5" name="4 CuadroTexto"/>
          <p:cNvSpPr txBox="1"/>
          <p:nvPr/>
        </p:nvSpPr>
        <p:spPr>
          <a:xfrm>
            <a:off x="267956" y="3350209"/>
            <a:ext cx="11472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EJEMPLOS:</a:t>
            </a:r>
            <a:endParaRPr lang="es-E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58 CuadroTexto"/>
              <p:cNvSpPr txBox="1"/>
              <p:nvPr/>
            </p:nvSpPr>
            <p:spPr>
              <a:xfrm>
                <a:off x="131446" y="3657986"/>
                <a:ext cx="2261194" cy="3532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400" i="1" dirty="0"/>
                  <a:t>A</a:t>
                </a:r>
                <a:r>
                  <a:rPr lang="es-ES" sz="1400" dirty="0"/>
                  <a:t>.</a:t>
                </a:r>
                <a:r>
                  <a:rPr lang="es-ES" sz="1400" dirty="0" smtClean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s-ES" sz="1400" i="1" smtClean="0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s-ES" sz="14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s-ES" sz="1400" b="0" i="1" smtClean="0">
                                <a:latin typeface="Cambria Math"/>
                              </a:rPr>
                              <m:t>3,5</m:t>
                            </m:r>
                          </m:e>
                          <m:sup>
                            <m:r>
                              <a:rPr lang="es-ES" sz="1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s-ES" sz="1400" b="0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s-ES" sz="1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s-ES" sz="1400" b="0" i="1" smtClean="0">
                                <a:latin typeface="Cambria Math"/>
                              </a:rPr>
                              <m:t>6,4</m:t>
                            </m:r>
                          </m:e>
                          <m:sup>
                            <m:r>
                              <a:rPr lang="es-ES" sz="1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s-ES" sz="1400" dirty="0" smtClean="0"/>
                  <a:t> = 7,30</a:t>
                </a:r>
                <a:endParaRPr lang="es-ES" sz="1400" dirty="0"/>
              </a:p>
            </p:txBody>
          </p:sp>
        </mc:Choice>
        <mc:Fallback xmlns="">
          <p:sp>
            <p:nvSpPr>
              <p:cNvPr id="59" name="5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46" y="3657986"/>
                <a:ext cx="2261194" cy="353238"/>
              </a:xfrm>
              <a:prstGeom prst="rect">
                <a:avLst/>
              </a:prstGeom>
              <a:blipFill rotWithShape="1">
                <a:blip r:embed="rId6"/>
                <a:stretch>
                  <a:fillRect l="-811" b="-1724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7" name="126 Grupo"/>
          <p:cNvGrpSpPr/>
          <p:nvPr/>
        </p:nvGrpSpPr>
        <p:grpSpPr>
          <a:xfrm>
            <a:off x="2571722" y="5302351"/>
            <a:ext cx="6364439" cy="1309800"/>
            <a:chOff x="2571722" y="5302351"/>
            <a:chExt cx="6364439" cy="1309800"/>
          </a:xfrm>
        </p:grpSpPr>
        <p:grpSp>
          <p:nvGrpSpPr>
            <p:cNvPr id="48" name="47 Grupo"/>
            <p:cNvGrpSpPr/>
            <p:nvPr/>
          </p:nvGrpSpPr>
          <p:grpSpPr>
            <a:xfrm>
              <a:off x="2571722" y="5312623"/>
              <a:ext cx="6364439" cy="1296200"/>
              <a:chOff x="1663945" y="5229144"/>
              <a:chExt cx="6364439" cy="1296200"/>
            </a:xfrm>
          </p:grpSpPr>
          <p:grpSp>
            <p:nvGrpSpPr>
              <p:cNvPr id="49" name="48 Grupo"/>
              <p:cNvGrpSpPr/>
              <p:nvPr/>
            </p:nvGrpSpPr>
            <p:grpSpPr>
              <a:xfrm>
                <a:off x="1663945" y="5229144"/>
                <a:ext cx="6364439" cy="1296200"/>
                <a:chOff x="367801" y="1700808"/>
                <a:chExt cx="6364439" cy="1296200"/>
              </a:xfrm>
            </p:grpSpPr>
            <p:sp>
              <p:nvSpPr>
                <p:cNvPr id="56" name="55 Rectángulo"/>
                <p:cNvSpPr/>
                <p:nvPr/>
              </p:nvSpPr>
              <p:spPr>
                <a:xfrm>
                  <a:off x="1115616" y="1700808"/>
                  <a:ext cx="5616624" cy="43204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7" name="56 Rectángulo"/>
                <p:cNvSpPr/>
                <p:nvPr/>
              </p:nvSpPr>
              <p:spPr>
                <a:xfrm>
                  <a:off x="367801" y="2132856"/>
                  <a:ext cx="5616624" cy="43204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8" name="57 Rectángulo"/>
                <p:cNvSpPr/>
                <p:nvPr/>
              </p:nvSpPr>
              <p:spPr>
                <a:xfrm>
                  <a:off x="1115616" y="2564960"/>
                  <a:ext cx="5616624" cy="432048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cxnSp>
            <p:nvCxnSpPr>
              <p:cNvPr id="50" name="49 Conector recto"/>
              <p:cNvCxnSpPr/>
              <p:nvPr/>
            </p:nvCxnSpPr>
            <p:spPr>
              <a:xfrm flipH="1">
                <a:off x="2803336" y="5532413"/>
                <a:ext cx="511256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50 CuadroTexto"/>
              <p:cNvSpPr txBox="1"/>
              <p:nvPr/>
            </p:nvSpPr>
            <p:spPr>
              <a:xfrm>
                <a:off x="2520220" y="5419312"/>
                <a:ext cx="25039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1000" dirty="0"/>
                  <a:t>P</a:t>
                </a:r>
                <a:endParaRPr lang="es-ES" sz="1000" dirty="0" smtClean="0"/>
              </a:p>
            </p:txBody>
          </p:sp>
          <p:sp>
            <p:nvSpPr>
              <p:cNvPr id="52" name="51 CuadroTexto"/>
              <p:cNvSpPr txBox="1"/>
              <p:nvPr/>
            </p:nvSpPr>
            <p:spPr>
              <a:xfrm>
                <a:off x="2525802" y="5232472"/>
                <a:ext cx="28245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1000" dirty="0" smtClean="0"/>
                  <a:t>P’</a:t>
                </a:r>
              </a:p>
            </p:txBody>
          </p:sp>
          <p:sp>
            <p:nvSpPr>
              <p:cNvPr id="53" name="52 CuadroTexto"/>
              <p:cNvSpPr txBox="1"/>
              <p:nvPr/>
            </p:nvSpPr>
            <p:spPr>
              <a:xfrm>
                <a:off x="1736711" y="5654745"/>
                <a:ext cx="27122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1000" dirty="0"/>
                  <a:t>Q</a:t>
                </a:r>
                <a:endParaRPr lang="es-ES" sz="1000" dirty="0" smtClean="0"/>
              </a:p>
            </p:txBody>
          </p:sp>
          <p:cxnSp>
            <p:nvCxnSpPr>
              <p:cNvPr id="54" name="53 Conector recto"/>
              <p:cNvCxnSpPr/>
              <p:nvPr/>
            </p:nvCxnSpPr>
            <p:spPr>
              <a:xfrm flipH="1">
                <a:off x="2808252" y="5382944"/>
                <a:ext cx="511256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54 Conector recto"/>
              <p:cNvCxnSpPr/>
              <p:nvPr/>
            </p:nvCxnSpPr>
            <p:spPr>
              <a:xfrm flipH="1">
                <a:off x="2047735" y="5766352"/>
                <a:ext cx="511256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0" name="59 Conector recto"/>
            <p:cNvCxnSpPr/>
            <p:nvPr/>
          </p:nvCxnSpPr>
          <p:spPr>
            <a:xfrm>
              <a:off x="6255414" y="5315951"/>
              <a:ext cx="0" cy="12962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61 Conector recto"/>
            <p:cNvCxnSpPr/>
            <p:nvPr/>
          </p:nvCxnSpPr>
          <p:spPr>
            <a:xfrm>
              <a:off x="7950695" y="5302351"/>
              <a:ext cx="0" cy="12962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62 Flecha izquierda"/>
            <p:cNvSpPr/>
            <p:nvPr/>
          </p:nvSpPr>
          <p:spPr>
            <a:xfrm>
              <a:off x="6259999" y="6377488"/>
              <a:ext cx="1674578" cy="76320"/>
            </a:xfrm>
            <a:prstGeom prst="leftArrow">
              <a:avLst>
                <a:gd name="adj1" fmla="val 50000"/>
                <a:gd name="adj2" fmla="val 193554"/>
              </a:avLst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" name="1 Grupo"/>
          <p:cNvGrpSpPr/>
          <p:nvPr/>
        </p:nvGrpSpPr>
        <p:grpSpPr>
          <a:xfrm>
            <a:off x="2474995" y="3626150"/>
            <a:ext cx="6480720" cy="1296200"/>
            <a:chOff x="2411760" y="5229144"/>
            <a:chExt cx="6480720" cy="1296200"/>
          </a:xfrm>
        </p:grpSpPr>
        <p:grpSp>
          <p:nvGrpSpPr>
            <p:cNvPr id="27" name="26 Grupo"/>
            <p:cNvGrpSpPr/>
            <p:nvPr/>
          </p:nvGrpSpPr>
          <p:grpSpPr>
            <a:xfrm>
              <a:off x="2411760" y="5229144"/>
              <a:ext cx="6480720" cy="1296200"/>
              <a:chOff x="1115616" y="1700808"/>
              <a:chExt cx="6480720" cy="1296200"/>
            </a:xfrm>
          </p:grpSpPr>
          <p:sp>
            <p:nvSpPr>
              <p:cNvPr id="30" name="29 Rectángulo"/>
              <p:cNvSpPr/>
              <p:nvPr/>
            </p:nvSpPr>
            <p:spPr>
              <a:xfrm>
                <a:off x="1115616" y="1700808"/>
                <a:ext cx="5616624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3" name="32 Rectángulo"/>
              <p:cNvSpPr/>
              <p:nvPr/>
            </p:nvSpPr>
            <p:spPr>
              <a:xfrm>
                <a:off x="1979712" y="2132856"/>
                <a:ext cx="5616624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5" name="34 Rectángulo"/>
              <p:cNvSpPr/>
              <p:nvPr/>
            </p:nvSpPr>
            <p:spPr>
              <a:xfrm>
                <a:off x="1115616" y="2564960"/>
                <a:ext cx="5616624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cxnSp>
          <p:nvCxnSpPr>
            <p:cNvPr id="42" name="41 Conector recto"/>
            <p:cNvCxnSpPr/>
            <p:nvPr/>
          </p:nvCxnSpPr>
          <p:spPr>
            <a:xfrm flipH="1">
              <a:off x="2803336" y="5532413"/>
              <a:ext cx="511256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42 CuadroTexto"/>
            <p:cNvSpPr txBox="1"/>
            <p:nvPr/>
          </p:nvSpPr>
          <p:spPr>
            <a:xfrm>
              <a:off x="2520220" y="5419312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000" dirty="0"/>
                <a:t>P</a:t>
              </a:r>
              <a:endParaRPr lang="es-ES" sz="1000" dirty="0" smtClean="0"/>
            </a:p>
          </p:txBody>
        </p:sp>
        <p:sp>
          <p:nvSpPr>
            <p:cNvPr id="44" name="43 CuadroTexto"/>
            <p:cNvSpPr txBox="1"/>
            <p:nvPr/>
          </p:nvSpPr>
          <p:spPr>
            <a:xfrm>
              <a:off x="2525802" y="5232472"/>
              <a:ext cx="28245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000" dirty="0" smtClean="0"/>
                <a:t>P’</a:t>
              </a:r>
            </a:p>
          </p:txBody>
        </p:sp>
        <p:sp>
          <p:nvSpPr>
            <p:cNvPr id="45" name="44 CuadroTexto"/>
            <p:cNvSpPr txBox="1"/>
            <p:nvPr/>
          </p:nvSpPr>
          <p:spPr>
            <a:xfrm>
              <a:off x="3321462" y="5630995"/>
              <a:ext cx="2712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000" dirty="0"/>
                <a:t>Q</a:t>
              </a:r>
              <a:endParaRPr lang="es-ES" sz="1000" dirty="0" smtClean="0"/>
            </a:p>
          </p:txBody>
        </p:sp>
        <p:cxnSp>
          <p:nvCxnSpPr>
            <p:cNvPr id="46" name="45 Conector recto"/>
            <p:cNvCxnSpPr/>
            <p:nvPr/>
          </p:nvCxnSpPr>
          <p:spPr>
            <a:xfrm flipH="1">
              <a:off x="2808252" y="5382944"/>
              <a:ext cx="511256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46 Conector recto"/>
            <p:cNvCxnSpPr/>
            <p:nvPr/>
          </p:nvCxnSpPr>
          <p:spPr>
            <a:xfrm flipH="1">
              <a:off x="3635895" y="5766352"/>
              <a:ext cx="511256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4" name="63 Conector recto"/>
          <p:cNvCxnSpPr/>
          <p:nvPr/>
        </p:nvCxnSpPr>
        <p:spPr>
          <a:xfrm rot="10800000">
            <a:off x="3769965" y="3629478"/>
            <a:ext cx="0" cy="129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64 Conector recto"/>
          <p:cNvCxnSpPr/>
          <p:nvPr/>
        </p:nvCxnSpPr>
        <p:spPr>
          <a:xfrm rot="10800000">
            <a:off x="5309868" y="3631081"/>
            <a:ext cx="0" cy="129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65 Flecha izquierda"/>
          <p:cNvSpPr/>
          <p:nvPr/>
        </p:nvSpPr>
        <p:spPr>
          <a:xfrm rot="10800000">
            <a:off x="3776789" y="4682466"/>
            <a:ext cx="1533078" cy="76322"/>
          </a:xfrm>
          <a:prstGeom prst="leftArrow">
            <a:avLst>
              <a:gd name="adj1" fmla="val 50000"/>
              <a:gd name="adj2" fmla="val 193554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7" name="66 CuadroTexto"/>
          <p:cNvSpPr txBox="1"/>
          <p:nvPr/>
        </p:nvSpPr>
        <p:spPr>
          <a:xfrm>
            <a:off x="3913981" y="4163358"/>
            <a:ext cx="2522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0</a:t>
            </a:r>
            <a:endParaRPr lang="es-ES" sz="1000" baseline="30000" dirty="0"/>
          </a:p>
        </p:txBody>
      </p:sp>
      <p:cxnSp>
        <p:nvCxnSpPr>
          <p:cNvPr id="68" name="67 Conector recto"/>
          <p:cNvCxnSpPr/>
          <p:nvPr/>
        </p:nvCxnSpPr>
        <p:spPr>
          <a:xfrm>
            <a:off x="3769965" y="4163358"/>
            <a:ext cx="144016" cy="195246"/>
          </a:xfrm>
          <a:prstGeom prst="line">
            <a:avLst/>
          </a:prstGeom>
          <a:ln w="63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68 Conector recto"/>
          <p:cNvCxnSpPr/>
          <p:nvPr/>
        </p:nvCxnSpPr>
        <p:spPr>
          <a:xfrm flipH="1">
            <a:off x="3913981" y="4358604"/>
            <a:ext cx="252289" cy="0"/>
          </a:xfrm>
          <a:prstGeom prst="line">
            <a:avLst/>
          </a:prstGeom>
          <a:ln w="63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69 CuadroTexto"/>
          <p:cNvSpPr txBox="1"/>
          <p:nvPr/>
        </p:nvSpPr>
        <p:spPr>
          <a:xfrm>
            <a:off x="4182656" y="3290564"/>
            <a:ext cx="4116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3,5</a:t>
            </a:r>
            <a:endParaRPr lang="es-ES" sz="1000" baseline="30000" dirty="0"/>
          </a:p>
        </p:txBody>
      </p:sp>
      <p:cxnSp>
        <p:nvCxnSpPr>
          <p:cNvPr id="71" name="70 Conector recto"/>
          <p:cNvCxnSpPr/>
          <p:nvPr/>
        </p:nvCxnSpPr>
        <p:spPr>
          <a:xfrm flipV="1">
            <a:off x="3769965" y="3487191"/>
            <a:ext cx="433221" cy="442228"/>
          </a:xfrm>
          <a:prstGeom prst="line">
            <a:avLst/>
          </a:prstGeom>
          <a:ln w="63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71 Conector recto"/>
          <p:cNvCxnSpPr/>
          <p:nvPr/>
        </p:nvCxnSpPr>
        <p:spPr>
          <a:xfrm flipH="1">
            <a:off x="4203187" y="3487191"/>
            <a:ext cx="326860" cy="0"/>
          </a:xfrm>
          <a:prstGeom prst="line">
            <a:avLst/>
          </a:prstGeom>
          <a:ln w="63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91 CuadroTexto"/>
          <p:cNvSpPr txBox="1"/>
          <p:nvPr/>
        </p:nvSpPr>
        <p:spPr>
          <a:xfrm>
            <a:off x="5728388" y="3289144"/>
            <a:ext cx="4116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7,3</a:t>
            </a:r>
            <a:endParaRPr lang="es-ES" sz="1000" baseline="30000" dirty="0"/>
          </a:p>
        </p:txBody>
      </p:sp>
      <p:cxnSp>
        <p:nvCxnSpPr>
          <p:cNvPr id="93" name="92 Conector recto"/>
          <p:cNvCxnSpPr/>
          <p:nvPr/>
        </p:nvCxnSpPr>
        <p:spPr>
          <a:xfrm flipV="1">
            <a:off x="5315697" y="3485771"/>
            <a:ext cx="433221" cy="442228"/>
          </a:xfrm>
          <a:prstGeom prst="line">
            <a:avLst/>
          </a:prstGeom>
          <a:ln w="63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93 Conector recto"/>
          <p:cNvCxnSpPr/>
          <p:nvPr/>
        </p:nvCxnSpPr>
        <p:spPr>
          <a:xfrm flipH="1">
            <a:off x="5748919" y="3485771"/>
            <a:ext cx="326860" cy="0"/>
          </a:xfrm>
          <a:prstGeom prst="line">
            <a:avLst/>
          </a:prstGeom>
          <a:ln w="63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97 CuadroTexto"/>
          <p:cNvSpPr txBox="1"/>
          <p:nvPr/>
        </p:nvSpPr>
        <p:spPr>
          <a:xfrm>
            <a:off x="5409505" y="4200493"/>
            <a:ext cx="3766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6,4</a:t>
            </a:r>
            <a:endParaRPr lang="es-ES" sz="1000" baseline="30000" dirty="0"/>
          </a:p>
        </p:txBody>
      </p:sp>
      <p:cxnSp>
        <p:nvCxnSpPr>
          <p:cNvPr id="99" name="98 Conector recto"/>
          <p:cNvCxnSpPr/>
          <p:nvPr/>
        </p:nvCxnSpPr>
        <p:spPr>
          <a:xfrm>
            <a:off x="5310316" y="4163358"/>
            <a:ext cx="144016" cy="230774"/>
          </a:xfrm>
          <a:prstGeom prst="line">
            <a:avLst/>
          </a:prstGeom>
          <a:ln w="63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99 Conector recto"/>
          <p:cNvCxnSpPr/>
          <p:nvPr/>
        </p:nvCxnSpPr>
        <p:spPr>
          <a:xfrm flipH="1">
            <a:off x="5454333" y="4394132"/>
            <a:ext cx="252288" cy="0"/>
          </a:xfrm>
          <a:prstGeom prst="line">
            <a:avLst/>
          </a:prstGeom>
          <a:ln w="63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106 CuadroTexto"/>
          <p:cNvSpPr txBox="1"/>
          <p:nvPr/>
        </p:nvSpPr>
        <p:spPr>
          <a:xfrm>
            <a:off x="7267293" y="5852478"/>
            <a:ext cx="3683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10</a:t>
            </a:r>
            <a:endParaRPr lang="es-ES" sz="1000" baseline="30000" dirty="0"/>
          </a:p>
        </p:txBody>
      </p:sp>
      <p:cxnSp>
        <p:nvCxnSpPr>
          <p:cNvPr id="108" name="107 Conector recto"/>
          <p:cNvCxnSpPr/>
          <p:nvPr/>
        </p:nvCxnSpPr>
        <p:spPr>
          <a:xfrm flipH="1">
            <a:off x="7536062" y="5852478"/>
            <a:ext cx="415513" cy="201185"/>
          </a:xfrm>
          <a:prstGeom prst="line">
            <a:avLst/>
          </a:prstGeom>
          <a:ln w="63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108 Conector recto"/>
          <p:cNvCxnSpPr/>
          <p:nvPr/>
        </p:nvCxnSpPr>
        <p:spPr>
          <a:xfrm flipH="1">
            <a:off x="7283772" y="6053663"/>
            <a:ext cx="252289" cy="0"/>
          </a:xfrm>
          <a:prstGeom prst="line">
            <a:avLst/>
          </a:prstGeom>
          <a:ln w="63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112 CuadroTexto"/>
          <p:cNvSpPr txBox="1"/>
          <p:nvPr/>
        </p:nvSpPr>
        <p:spPr>
          <a:xfrm>
            <a:off x="7005355" y="5016979"/>
            <a:ext cx="4116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/>
              <a:t>8</a:t>
            </a:r>
            <a:r>
              <a:rPr lang="es-ES" sz="1000" dirty="0" smtClean="0"/>
              <a:t>,3</a:t>
            </a:r>
            <a:endParaRPr lang="es-ES" sz="1000" baseline="30000" dirty="0"/>
          </a:p>
        </p:txBody>
      </p:sp>
      <p:cxnSp>
        <p:nvCxnSpPr>
          <p:cNvPr id="114" name="113 Conector recto"/>
          <p:cNvCxnSpPr/>
          <p:nvPr/>
        </p:nvCxnSpPr>
        <p:spPr>
          <a:xfrm flipH="1" flipV="1">
            <a:off x="7345703" y="5220150"/>
            <a:ext cx="588874" cy="385247"/>
          </a:xfrm>
          <a:prstGeom prst="line">
            <a:avLst/>
          </a:prstGeom>
          <a:ln w="63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114 Conector recto"/>
          <p:cNvCxnSpPr/>
          <p:nvPr/>
        </p:nvCxnSpPr>
        <p:spPr>
          <a:xfrm flipH="1">
            <a:off x="7018843" y="5220150"/>
            <a:ext cx="326860" cy="0"/>
          </a:xfrm>
          <a:prstGeom prst="line">
            <a:avLst/>
          </a:prstGeom>
          <a:ln w="63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119 CuadroTexto"/>
          <p:cNvSpPr txBox="1"/>
          <p:nvPr/>
        </p:nvSpPr>
        <p:spPr>
          <a:xfrm>
            <a:off x="5568400" y="5852478"/>
            <a:ext cx="3683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9,2</a:t>
            </a:r>
            <a:endParaRPr lang="es-ES" sz="1000" baseline="30000" dirty="0"/>
          </a:p>
        </p:txBody>
      </p:sp>
      <p:cxnSp>
        <p:nvCxnSpPr>
          <p:cNvPr id="121" name="120 Conector recto"/>
          <p:cNvCxnSpPr/>
          <p:nvPr/>
        </p:nvCxnSpPr>
        <p:spPr>
          <a:xfrm flipH="1">
            <a:off x="5837169" y="5852478"/>
            <a:ext cx="415513" cy="201185"/>
          </a:xfrm>
          <a:prstGeom prst="line">
            <a:avLst/>
          </a:prstGeom>
          <a:ln w="63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121 Conector recto"/>
          <p:cNvCxnSpPr/>
          <p:nvPr/>
        </p:nvCxnSpPr>
        <p:spPr>
          <a:xfrm flipH="1">
            <a:off x="5584879" y="6053663"/>
            <a:ext cx="252289" cy="0"/>
          </a:xfrm>
          <a:prstGeom prst="line">
            <a:avLst/>
          </a:prstGeom>
          <a:ln w="63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122 CuadroTexto"/>
          <p:cNvSpPr txBox="1"/>
          <p:nvPr/>
        </p:nvSpPr>
        <p:spPr>
          <a:xfrm>
            <a:off x="5250216" y="5016978"/>
            <a:ext cx="5083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12,39</a:t>
            </a:r>
            <a:endParaRPr lang="es-ES" sz="1000" baseline="30000" dirty="0"/>
          </a:p>
        </p:txBody>
      </p:sp>
      <p:cxnSp>
        <p:nvCxnSpPr>
          <p:cNvPr id="124" name="123 Conector recto"/>
          <p:cNvCxnSpPr/>
          <p:nvPr/>
        </p:nvCxnSpPr>
        <p:spPr>
          <a:xfrm flipH="1" flipV="1">
            <a:off x="5657132" y="5220150"/>
            <a:ext cx="598282" cy="246273"/>
          </a:xfrm>
          <a:prstGeom prst="line">
            <a:avLst/>
          </a:prstGeom>
          <a:ln w="63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124 Conector recto"/>
          <p:cNvCxnSpPr/>
          <p:nvPr/>
        </p:nvCxnSpPr>
        <p:spPr>
          <a:xfrm flipH="1">
            <a:off x="5330272" y="5220149"/>
            <a:ext cx="326860" cy="0"/>
          </a:xfrm>
          <a:prstGeom prst="line">
            <a:avLst/>
          </a:prstGeom>
          <a:ln w="63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105 CuadroTexto"/>
              <p:cNvSpPr txBox="1"/>
              <p:nvPr/>
            </p:nvSpPr>
            <p:spPr>
              <a:xfrm>
                <a:off x="120334" y="4251063"/>
                <a:ext cx="2255108" cy="3532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S" sz="1400" b="0" i="1" smtClean="0">
                        <a:latin typeface="Cambria Math"/>
                      </a:rPr>
                      <m:t>𝐵</m:t>
                    </m:r>
                    <m:r>
                      <a:rPr lang="es-ES" sz="1400" b="0" i="1" smtClean="0">
                        <a:latin typeface="Cambria Math"/>
                      </a:rPr>
                      <m:t>. </m:t>
                    </m:r>
                    <m:rad>
                      <m:radPr>
                        <m:degHide m:val="on"/>
                        <m:ctrlPr>
                          <a:rPr lang="es-ES" sz="1400" i="1" smtClean="0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s-ES" sz="14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s-ES" sz="1400" b="0" i="1" smtClean="0">
                                <a:latin typeface="Cambria Math"/>
                              </a:rPr>
                              <m:t>8,3</m:t>
                            </m:r>
                          </m:e>
                          <m:sup>
                            <m:r>
                              <a:rPr lang="es-ES" sz="1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s-ES" sz="1400" b="0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s-ES" sz="1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s-ES" sz="1400" b="0" i="1" smtClean="0">
                                <a:latin typeface="Cambria Math"/>
                              </a:rPr>
                              <m:t>9,2</m:t>
                            </m:r>
                          </m:e>
                          <m:sup>
                            <m:r>
                              <a:rPr lang="es-ES" sz="1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s-ES" sz="1400" dirty="0" smtClean="0"/>
                  <a:t> = 12,39</a:t>
                </a:r>
                <a:endParaRPr lang="es-ES" sz="1400" dirty="0"/>
              </a:p>
            </p:txBody>
          </p:sp>
        </mc:Choice>
        <mc:Fallback xmlns="">
          <p:sp>
            <p:nvSpPr>
              <p:cNvPr id="106" name="10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34" y="4251063"/>
                <a:ext cx="2255108" cy="353238"/>
              </a:xfrm>
              <a:prstGeom prst="rect">
                <a:avLst/>
              </a:prstGeom>
              <a:blipFill rotWithShape="1">
                <a:blip r:embed="rId7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78 CuadroTexto"/>
              <p:cNvSpPr txBox="1"/>
              <p:nvPr/>
            </p:nvSpPr>
            <p:spPr>
              <a:xfrm>
                <a:off x="66440" y="4761063"/>
                <a:ext cx="2337463" cy="1937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400" dirty="0" smtClean="0"/>
                  <a:t>También se puede operar de forma inversa.</a:t>
                </a:r>
              </a:p>
              <a:p>
                <a:endParaRPr lang="es-ES" sz="1400" dirty="0" smtClean="0"/>
              </a:p>
              <a:p>
                <a:r>
                  <a:rPr lang="es-ES" sz="1400" dirty="0" smtClean="0"/>
                  <a:t>En los ejemplos anteriores:</a:t>
                </a:r>
              </a:p>
              <a:p>
                <a:endParaRPr lang="es-ES" sz="160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s-ES" sz="1400" b="0" i="1" smtClean="0">
                        <a:latin typeface="Cambria Math"/>
                      </a:rPr>
                      <m:t>𝐴</m:t>
                    </m:r>
                    <m:r>
                      <a:rPr lang="es-ES" sz="1400" b="0" i="1" smtClean="0">
                        <a:latin typeface="Cambria Math"/>
                      </a:rPr>
                      <m:t>′.  </m:t>
                    </m:r>
                    <m:rad>
                      <m:radPr>
                        <m:degHide m:val="on"/>
                        <m:ctrlPr>
                          <a:rPr lang="es-ES" sz="1400" i="1" smtClean="0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s-ES" sz="14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s-ES" sz="1400" b="0" i="1" smtClean="0">
                                <a:latin typeface="Cambria Math"/>
                              </a:rPr>
                              <m:t>7,3</m:t>
                            </m:r>
                          </m:e>
                          <m:sup>
                            <m:r>
                              <a:rPr lang="es-ES" sz="1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s-ES" sz="1400" b="0" i="1" smtClean="0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s-ES" sz="1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s-ES" sz="1400" b="0" i="1" smtClean="0">
                                <a:latin typeface="Cambria Math"/>
                              </a:rPr>
                              <m:t>6,4</m:t>
                            </m:r>
                          </m:e>
                          <m:sup>
                            <m:r>
                              <a:rPr lang="es-ES" sz="1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s-ES" sz="1400" dirty="0" smtClean="0"/>
                  <a:t> = 3,5</a:t>
                </a:r>
              </a:p>
              <a:p>
                <a:endParaRPr lang="es-ES" sz="1400" dirty="0" smtClean="0"/>
              </a:p>
              <a:p>
                <a:r>
                  <a:rPr lang="es-ES" sz="1400" i="1" dirty="0" smtClean="0"/>
                  <a:t>B’</a:t>
                </a:r>
                <a14:m>
                  <m:oMath xmlns:m="http://schemas.openxmlformats.org/officeDocument/2006/math">
                    <m:r>
                      <a:rPr lang="es-ES" sz="1400" i="1">
                        <a:latin typeface="Cambria Math"/>
                      </a:rPr>
                      <m:t>.  </m:t>
                    </m:r>
                    <m:rad>
                      <m:radPr>
                        <m:degHide m:val="on"/>
                        <m:ctrlPr>
                          <a:rPr lang="es-ES" sz="1400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s-ES" sz="1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s-ES" sz="1400" b="0" i="1" smtClean="0">
                                <a:latin typeface="Cambria Math"/>
                              </a:rPr>
                              <m:t>12,39</m:t>
                            </m:r>
                          </m:e>
                          <m:sup>
                            <m:r>
                              <a:rPr lang="es-ES" sz="1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s-ES" sz="1400" b="0" i="1" smtClean="0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s-ES" sz="1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s-ES" sz="1400" b="0" i="1" smtClean="0">
                                <a:latin typeface="Cambria Math"/>
                              </a:rPr>
                              <m:t>9,2</m:t>
                            </m:r>
                          </m:e>
                          <m:sup>
                            <m:r>
                              <a:rPr lang="es-ES" sz="1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s-ES" sz="1400" dirty="0"/>
                  <a:t> = </a:t>
                </a:r>
                <a:r>
                  <a:rPr lang="es-ES" sz="1400" dirty="0" smtClean="0"/>
                  <a:t>8,30</a:t>
                </a:r>
                <a:endParaRPr lang="es-ES" sz="1400" dirty="0"/>
              </a:p>
            </p:txBody>
          </p:sp>
        </mc:Choice>
        <mc:Fallback xmlns="">
          <p:sp>
            <p:nvSpPr>
              <p:cNvPr id="79" name="7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40" y="4761063"/>
                <a:ext cx="2337463" cy="1937582"/>
              </a:xfrm>
              <a:prstGeom prst="rect">
                <a:avLst/>
              </a:prstGeom>
              <a:blipFill rotWithShape="1">
                <a:blip r:embed="rId8"/>
                <a:stretch>
                  <a:fillRect l="-783" t="-314" b="-220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002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79512" y="921279"/>
            <a:ext cx="1767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</a:rPr>
              <a:t>LA ESCALA LL’</a:t>
            </a:r>
            <a:r>
              <a:rPr lang="es-ES" b="1" baseline="-25000" dirty="0" smtClean="0">
                <a:solidFill>
                  <a:schemeClr val="accent6">
                    <a:lumMod val="50000"/>
                  </a:schemeClr>
                </a:solidFill>
              </a:rPr>
              <a:t>1</a:t>
            </a:r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</a:rPr>
              <a:t>(I)</a:t>
            </a:r>
            <a:endParaRPr lang="es-ES" b="1" baseline="-25000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10" name="9 Grupo"/>
          <p:cNvGrpSpPr/>
          <p:nvPr/>
        </p:nvGrpSpPr>
        <p:grpSpPr>
          <a:xfrm>
            <a:off x="205876" y="1400284"/>
            <a:ext cx="6211922" cy="1154977"/>
            <a:chOff x="1979712" y="1324382"/>
            <a:chExt cx="6499954" cy="1154977"/>
          </a:xfrm>
        </p:grpSpPr>
        <p:pic>
          <p:nvPicPr>
            <p:cNvPr id="2" name="1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79712" y="1324382"/>
              <a:ext cx="6499954" cy="1154977"/>
            </a:xfrm>
            <a:prstGeom prst="rect">
              <a:avLst/>
            </a:prstGeom>
          </p:spPr>
        </p:pic>
        <p:sp>
          <p:nvSpPr>
            <p:cNvPr id="3" name="2 Elipse"/>
            <p:cNvSpPr/>
            <p:nvPr/>
          </p:nvSpPr>
          <p:spPr>
            <a:xfrm>
              <a:off x="7380312" y="1827409"/>
              <a:ext cx="576064" cy="30770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1" name="10 Grupo"/>
          <p:cNvGrpSpPr/>
          <p:nvPr/>
        </p:nvGrpSpPr>
        <p:grpSpPr>
          <a:xfrm>
            <a:off x="6666284" y="1214962"/>
            <a:ext cx="2251482" cy="2098068"/>
            <a:chOff x="4963513" y="2852937"/>
            <a:chExt cx="2564416" cy="2304256"/>
          </a:xfrm>
        </p:grpSpPr>
        <p:pic>
          <p:nvPicPr>
            <p:cNvPr id="5" name="4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061" t="28212" r="6520" b="14040"/>
            <a:stretch/>
          </p:blipFill>
          <p:spPr>
            <a:xfrm>
              <a:off x="4963513" y="2852937"/>
              <a:ext cx="2564416" cy="2304256"/>
            </a:xfrm>
            <a:prstGeom prst="rect">
              <a:avLst/>
            </a:prstGeom>
          </p:spPr>
        </p:pic>
        <p:sp>
          <p:nvSpPr>
            <p:cNvPr id="8" name="7 Elipse"/>
            <p:cNvSpPr/>
            <p:nvPr/>
          </p:nvSpPr>
          <p:spPr>
            <a:xfrm>
              <a:off x="5633653" y="3851212"/>
              <a:ext cx="1224136" cy="65790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cxnSp>
        <p:nvCxnSpPr>
          <p:cNvPr id="14" name="13 Conector recto de flecha"/>
          <p:cNvCxnSpPr>
            <a:stCxn id="3" idx="6"/>
          </p:cNvCxnSpPr>
          <p:nvPr/>
        </p:nvCxnSpPr>
        <p:spPr>
          <a:xfrm>
            <a:off x="5917697" y="2057164"/>
            <a:ext cx="1336950" cy="3662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CuadroTexto"/>
          <p:cNvSpPr txBox="1"/>
          <p:nvPr/>
        </p:nvSpPr>
        <p:spPr>
          <a:xfrm>
            <a:off x="148299" y="2789810"/>
            <a:ext cx="6460408" cy="882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La escala </a:t>
            </a:r>
            <a:r>
              <a:rPr lang="es-ES" sz="1400" b="1" dirty="0" smtClean="0">
                <a:solidFill>
                  <a:srgbClr val="FF0000"/>
                </a:solidFill>
              </a:rPr>
              <a:t>LL’</a:t>
            </a:r>
            <a:r>
              <a:rPr lang="es-ES" sz="1400" b="1" baseline="-25000" dirty="0" smtClean="0">
                <a:solidFill>
                  <a:srgbClr val="FF0000"/>
                </a:solidFill>
              </a:rPr>
              <a:t>1</a:t>
            </a:r>
            <a:r>
              <a:rPr lang="es-ES" sz="1400" baseline="-25000" dirty="0" smtClean="0">
                <a:solidFill>
                  <a:srgbClr val="FF0000"/>
                </a:solidFill>
              </a:rPr>
              <a:t> </a:t>
            </a:r>
            <a:r>
              <a:rPr lang="es-ES" sz="1400" dirty="0" smtClean="0"/>
              <a:t> es una escala exponencial, situada en la reglilla, como prolongación de la escala </a:t>
            </a:r>
            <a:r>
              <a:rPr lang="es-ES" sz="1400" b="1" dirty="0" smtClean="0"/>
              <a:t>C</a:t>
            </a:r>
            <a:r>
              <a:rPr lang="es-ES" sz="1400" dirty="0" smtClean="0"/>
              <a:t>, muy corta de color rojo y con valores entre 1 y 1,1.</a:t>
            </a:r>
          </a:p>
          <a:p>
            <a:endParaRPr lang="es-ES" sz="1400" b="1" baseline="-25000" dirty="0"/>
          </a:p>
          <a:p>
            <a:r>
              <a:rPr lang="es-ES" sz="1400" dirty="0"/>
              <a:t>Esta </a:t>
            </a:r>
            <a:r>
              <a:rPr lang="es-ES" sz="1400" dirty="0" smtClean="0"/>
              <a:t>escala sustituye a la </a:t>
            </a:r>
            <a:r>
              <a:rPr lang="es-ES" sz="1400" b="1" dirty="0" smtClean="0"/>
              <a:t>LL</a:t>
            </a:r>
            <a:r>
              <a:rPr lang="es-ES" sz="1400" b="1" baseline="-25000" dirty="0" smtClean="0"/>
              <a:t>1</a:t>
            </a:r>
            <a:r>
              <a:rPr lang="es-ES" sz="1400" b="1" baseline="-25000" dirty="0" smtClean="0">
                <a:solidFill>
                  <a:srgbClr val="FF0000"/>
                </a:solidFill>
              </a:rPr>
              <a:t> </a:t>
            </a:r>
            <a:r>
              <a:rPr lang="es-ES" sz="1400" dirty="0"/>
              <a:t>habitual en otras </a:t>
            </a:r>
            <a:r>
              <a:rPr lang="es-ES" sz="1400" dirty="0" smtClean="0"/>
              <a:t>reglas. 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25082" y="3698130"/>
            <a:ext cx="885427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Según el Manual de Uso de la Regla, esta escala ha sido desarrollada en el laboratorio de la División de Instrumentación de LAFAYETTE RADIO ELECTRONICS CORPORATION</a:t>
            </a:r>
            <a:r>
              <a:rPr lang="es-ES" sz="1400" dirty="0" smtClean="0"/>
              <a:t>.</a:t>
            </a:r>
            <a:endParaRPr lang="es-ES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s-ES" sz="14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s-ES" sz="1400" dirty="0"/>
              <a:t>En el cálculo del logaritmo neperiano y de las potencias de </a:t>
            </a:r>
            <a:r>
              <a:rPr lang="es-ES" sz="1400" b="1" dirty="0"/>
              <a:t>e</a:t>
            </a:r>
            <a:r>
              <a:rPr lang="es-ES" sz="1400" dirty="0"/>
              <a:t>, se pueden hacer las siguientes aproximaciones:</a:t>
            </a:r>
          </a:p>
          <a:p>
            <a:endParaRPr lang="es-ES" sz="1400" dirty="0"/>
          </a:p>
          <a:p>
            <a:pPr defTabSz="250825"/>
            <a:r>
              <a:rPr lang="es-ES" sz="1400" dirty="0" smtClean="0"/>
              <a:t>			Cuando </a:t>
            </a:r>
            <a:r>
              <a:rPr lang="es-ES" sz="1400" dirty="0"/>
              <a:t>x → 1: </a:t>
            </a:r>
            <a:r>
              <a:rPr lang="es-ES" sz="1400" dirty="0" err="1"/>
              <a:t>ln</a:t>
            </a:r>
            <a:r>
              <a:rPr lang="es-ES" sz="1400" dirty="0"/>
              <a:t> (x) ≈ (</a:t>
            </a:r>
            <a:r>
              <a:rPr lang="es-ES" sz="1400" dirty="0" smtClean="0"/>
              <a:t>x - 1)</a:t>
            </a:r>
            <a:endParaRPr lang="es-ES" sz="1400" dirty="0"/>
          </a:p>
          <a:p>
            <a:pPr defTabSz="250825"/>
            <a:r>
              <a:rPr lang="es-ES" sz="1400" dirty="0" smtClean="0"/>
              <a:t>			Cuando </a:t>
            </a:r>
            <a:r>
              <a:rPr lang="es-ES" sz="1400" dirty="0"/>
              <a:t>x → 0: </a:t>
            </a:r>
            <a:r>
              <a:rPr lang="es-ES" sz="1400" dirty="0" err="1"/>
              <a:t>exp</a:t>
            </a:r>
            <a:r>
              <a:rPr lang="es-ES" sz="1400" dirty="0"/>
              <a:t> (x) ≈ (</a:t>
            </a:r>
            <a:r>
              <a:rPr lang="es-ES" sz="1400" dirty="0" smtClean="0"/>
              <a:t>1 + x)</a:t>
            </a:r>
          </a:p>
          <a:p>
            <a:pPr defTabSz="250825"/>
            <a:endParaRPr lang="es-ES" sz="1400" dirty="0"/>
          </a:p>
          <a:p>
            <a:pPr defTabSz="250825"/>
            <a:r>
              <a:rPr lang="es-ES" sz="1400" dirty="0" smtClean="0"/>
              <a:t>En ausencia de la típica escala </a:t>
            </a:r>
            <a:r>
              <a:rPr lang="es-ES" sz="1400" b="1" dirty="0" smtClean="0"/>
              <a:t>LL</a:t>
            </a:r>
            <a:r>
              <a:rPr lang="es-ES" sz="1400" b="1" baseline="-25000" dirty="0" smtClean="0"/>
              <a:t>1</a:t>
            </a:r>
            <a:r>
              <a:rPr lang="es-ES" sz="1400" dirty="0" smtClean="0"/>
              <a:t>, la escala </a:t>
            </a:r>
            <a:r>
              <a:rPr lang="es-ES" sz="1400" b="1" dirty="0">
                <a:solidFill>
                  <a:srgbClr val="FF0000"/>
                </a:solidFill>
              </a:rPr>
              <a:t>LL’</a:t>
            </a:r>
            <a:r>
              <a:rPr lang="es-ES" sz="1400" b="1" baseline="-25000" dirty="0">
                <a:solidFill>
                  <a:srgbClr val="FF0000"/>
                </a:solidFill>
              </a:rPr>
              <a:t>1</a:t>
            </a:r>
            <a:r>
              <a:rPr lang="es-ES" sz="1400" b="1" baseline="-25000" dirty="0"/>
              <a:t> </a:t>
            </a:r>
            <a:r>
              <a:rPr lang="es-ES" sz="1400" dirty="0"/>
              <a:t>permite mejorar esta aproximación	</a:t>
            </a:r>
            <a:r>
              <a:rPr lang="es-ES" sz="1400" dirty="0" smtClean="0"/>
              <a:t>, tal como se muestra en los siguientes ejemplos.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5145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79512" y="921279"/>
            <a:ext cx="1828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</a:rPr>
              <a:t>LA ESCALA LL’</a:t>
            </a:r>
            <a:r>
              <a:rPr lang="es-ES" b="1" baseline="-25000" dirty="0" smtClean="0">
                <a:solidFill>
                  <a:schemeClr val="accent6">
                    <a:lumMod val="50000"/>
                  </a:schemeClr>
                </a:solidFill>
              </a:rPr>
              <a:t>1</a:t>
            </a:r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</a:rPr>
              <a:t>(II)</a:t>
            </a:r>
            <a:endParaRPr lang="es-ES" b="1" baseline="-25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23528" y="1484783"/>
            <a:ext cx="864702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>
                <a:solidFill>
                  <a:schemeClr val="accent2">
                    <a:lumMod val="75000"/>
                  </a:schemeClr>
                </a:solidFill>
              </a:rPr>
              <a:t>l</a:t>
            </a:r>
            <a:r>
              <a:rPr lang="es-ES" b="1" dirty="0" err="1" smtClean="0">
                <a:solidFill>
                  <a:schemeClr val="accent2">
                    <a:lumMod val="75000"/>
                  </a:schemeClr>
                </a:solidFill>
              </a:rPr>
              <a:t>n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 x (x </a:t>
            </a:r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→ 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1)</a:t>
            </a:r>
            <a:endParaRPr lang="es-ES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s-ES" sz="14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s-ES" sz="1400" dirty="0" smtClean="0"/>
              <a:t>El procedimiento es el siguiente: </a:t>
            </a:r>
            <a:endParaRPr lang="es-ES" sz="1400" dirty="0"/>
          </a:p>
          <a:p>
            <a:endParaRPr lang="es-ES" sz="1400" b="1" dirty="0"/>
          </a:p>
          <a:p>
            <a:r>
              <a:rPr lang="es-ES" sz="1400" dirty="0" smtClean="0"/>
              <a:t>Con </a:t>
            </a:r>
            <a:r>
              <a:rPr lang="es-ES" sz="1400" dirty="0"/>
              <a:t>ayuda del cursor c</a:t>
            </a:r>
            <a:r>
              <a:rPr lang="es-ES" sz="1400" dirty="0" smtClean="0"/>
              <a:t>olocar el valor x en la escala </a:t>
            </a:r>
            <a:r>
              <a:rPr lang="es-ES" sz="1400" b="1" dirty="0" smtClean="0"/>
              <a:t>LL’</a:t>
            </a:r>
            <a:r>
              <a:rPr lang="es-ES" sz="1400" b="1" baseline="-25000" dirty="0" smtClean="0"/>
              <a:t>1</a:t>
            </a:r>
            <a:r>
              <a:rPr lang="es-ES" sz="1400" baseline="-25000" dirty="0" smtClean="0"/>
              <a:t>, </a:t>
            </a:r>
            <a:r>
              <a:rPr lang="es-ES" sz="1400" dirty="0" smtClean="0"/>
              <a:t>sobre el valor </a:t>
            </a:r>
            <a:r>
              <a:rPr lang="es-ES" sz="1400" dirty="0"/>
              <a:t>(x – 1)</a:t>
            </a:r>
            <a:r>
              <a:rPr lang="es-ES" sz="1400" dirty="0" smtClean="0"/>
              <a:t> </a:t>
            </a:r>
            <a:r>
              <a:rPr lang="es-ES" sz="1400" dirty="0"/>
              <a:t>en la escala </a:t>
            </a:r>
            <a:r>
              <a:rPr lang="es-ES" sz="1400" b="1" dirty="0" smtClean="0"/>
              <a:t>D.</a:t>
            </a:r>
          </a:p>
          <a:p>
            <a:r>
              <a:rPr lang="es-ES" sz="1400" dirty="0"/>
              <a:t>El valor de </a:t>
            </a:r>
            <a:r>
              <a:rPr lang="es-ES" sz="1400" b="1" dirty="0" err="1"/>
              <a:t>ln</a:t>
            </a:r>
            <a:r>
              <a:rPr lang="es-ES" sz="1400" b="1" dirty="0"/>
              <a:t> x</a:t>
            </a:r>
            <a:r>
              <a:rPr lang="es-ES" sz="1400" dirty="0"/>
              <a:t> se obtiene </a:t>
            </a:r>
            <a:r>
              <a:rPr lang="es-ES" sz="1400" dirty="0" smtClean="0"/>
              <a:t>en la escala </a:t>
            </a:r>
            <a:r>
              <a:rPr lang="es-ES" sz="1400" b="1" dirty="0" smtClean="0"/>
              <a:t>D</a:t>
            </a:r>
            <a:r>
              <a:rPr lang="es-ES" sz="1400" dirty="0" smtClean="0"/>
              <a:t>, bajo el índice izquierdo de la escala </a:t>
            </a:r>
            <a:r>
              <a:rPr lang="es-ES" sz="1400" b="1" dirty="0" smtClean="0">
                <a:solidFill>
                  <a:srgbClr val="FF0000"/>
                </a:solidFill>
              </a:rPr>
              <a:t>LL’</a:t>
            </a:r>
            <a:r>
              <a:rPr lang="es-ES" sz="1400" b="1" baseline="-25000" dirty="0" smtClean="0">
                <a:solidFill>
                  <a:srgbClr val="FF0000"/>
                </a:solidFill>
              </a:rPr>
              <a:t>1</a:t>
            </a:r>
            <a:r>
              <a:rPr lang="es-ES" sz="1400" dirty="0"/>
              <a:t>.</a:t>
            </a:r>
          </a:p>
          <a:p>
            <a:endParaRPr lang="es-ES" sz="1400" dirty="0" smtClean="0"/>
          </a:p>
          <a:p>
            <a:r>
              <a:rPr lang="es-ES" sz="1400" dirty="0" smtClean="0"/>
              <a:t>EJEMPLO: </a:t>
            </a:r>
            <a:r>
              <a:rPr lang="es-ES" sz="1400" b="1" dirty="0" err="1" smtClean="0"/>
              <a:t>ln</a:t>
            </a:r>
            <a:r>
              <a:rPr lang="es-ES" sz="1400" b="1" dirty="0" smtClean="0"/>
              <a:t> </a:t>
            </a:r>
            <a:r>
              <a:rPr lang="es-ES" sz="1400" b="1" dirty="0"/>
              <a:t>(1,05) </a:t>
            </a:r>
            <a:r>
              <a:rPr lang="es-ES" sz="1400" b="1" dirty="0" smtClean="0"/>
              <a:t>= 0,0488</a:t>
            </a:r>
          </a:p>
          <a:p>
            <a:r>
              <a:rPr lang="es-ES" sz="1400" dirty="0" smtClean="0"/>
              <a:t>APROXIMACIÓN: </a:t>
            </a:r>
            <a:r>
              <a:rPr lang="es-ES" sz="1400" dirty="0" err="1"/>
              <a:t>ln</a:t>
            </a:r>
            <a:r>
              <a:rPr lang="es-ES" sz="1400" dirty="0"/>
              <a:t> (1,05) </a:t>
            </a:r>
            <a:r>
              <a:rPr lang="es-ES" sz="1400" dirty="0" smtClean="0"/>
              <a:t>= 1,05 - 1 </a:t>
            </a:r>
            <a:r>
              <a:rPr lang="es-ES" sz="1400" dirty="0"/>
              <a:t>= 0,05 </a:t>
            </a:r>
            <a:r>
              <a:rPr lang="es-ES" sz="1400" dirty="0" smtClean="0"/>
              <a:t>	</a:t>
            </a:r>
            <a:endParaRPr lang="es-ES" sz="14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323528" y="3923796"/>
            <a:ext cx="865092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e</a:t>
            </a:r>
            <a:r>
              <a:rPr lang="es-ES" b="1" baseline="30000" dirty="0" smtClean="0">
                <a:solidFill>
                  <a:schemeClr val="accent2">
                    <a:lumMod val="75000"/>
                  </a:schemeClr>
                </a:solidFill>
              </a:rPr>
              <a:t>x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 (x → 0)</a:t>
            </a:r>
          </a:p>
          <a:p>
            <a:endParaRPr lang="es-ES" sz="1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s-ES" sz="1400" dirty="0" smtClean="0"/>
              <a:t>El procedimiento es el siguiente: </a:t>
            </a:r>
          </a:p>
          <a:p>
            <a:endParaRPr lang="es-ES" sz="1400" b="1" dirty="0" smtClean="0"/>
          </a:p>
          <a:p>
            <a:r>
              <a:rPr lang="es-ES" sz="1400" dirty="0" smtClean="0"/>
              <a:t>Con ayuda del cursor colocar el valor (1 + x) en la escala LL’</a:t>
            </a:r>
            <a:r>
              <a:rPr lang="es-ES" sz="1400" baseline="-25000" dirty="0" smtClean="0"/>
              <a:t>1, </a:t>
            </a:r>
            <a:r>
              <a:rPr lang="es-ES" sz="1400" dirty="0" smtClean="0"/>
              <a:t>sobre el valor x en la escala </a:t>
            </a:r>
            <a:r>
              <a:rPr lang="es-ES" sz="1400" b="1" dirty="0" smtClean="0"/>
              <a:t>D.</a:t>
            </a:r>
          </a:p>
          <a:p>
            <a:r>
              <a:rPr lang="es-ES" sz="1400" dirty="0" smtClean="0"/>
              <a:t>El valor de </a:t>
            </a:r>
            <a:r>
              <a:rPr lang="es-ES" sz="1400" b="1" dirty="0" smtClean="0"/>
              <a:t>e</a:t>
            </a:r>
            <a:r>
              <a:rPr lang="es-ES" sz="1400" b="1" baseline="30000" dirty="0" smtClean="0"/>
              <a:t>x</a:t>
            </a:r>
            <a:r>
              <a:rPr lang="es-ES" sz="1400" b="1" baseline="30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ES" sz="1400" dirty="0" smtClean="0"/>
              <a:t>se obtiene en la escala </a:t>
            </a:r>
            <a:r>
              <a:rPr lang="es-ES" sz="1400" b="1" dirty="0" smtClean="0"/>
              <a:t>D</a:t>
            </a:r>
            <a:r>
              <a:rPr lang="es-ES" sz="1400" dirty="0" smtClean="0"/>
              <a:t>, bajo el índice derecho de la escala </a:t>
            </a:r>
            <a:r>
              <a:rPr lang="es-ES" sz="1400" b="1" dirty="0" smtClean="0">
                <a:solidFill>
                  <a:srgbClr val="FF0000"/>
                </a:solidFill>
              </a:rPr>
              <a:t>LL’</a:t>
            </a:r>
            <a:r>
              <a:rPr lang="es-ES" sz="1400" b="1" baseline="-25000" dirty="0" smtClean="0">
                <a:solidFill>
                  <a:srgbClr val="FF0000"/>
                </a:solidFill>
              </a:rPr>
              <a:t>1</a:t>
            </a:r>
            <a:r>
              <a:rPr lang="es-ES" sz="1400" dirty="0" smtClean="0"/>
              <a:t>.</a:t>
            </a:r>
          </a:p>
          <a:p>
            <a:endParaRPr lang="es-ES" sz="1400" dirty="0" smtClean="0"/>
          </a:p>
          <a:p>
            <a:r>
              <a:rPr lang="es-ES" sz="1400" dirty="0" smtClean="0"/>
              <a:t>EJEMPLO: </a:t>
            </a:r>
            <a:r>
              <a:rPr lang="es-ES" sz="1400" b="1" dirty="0" err="1" smtClean="0"/>
              <a:t>exp</a:t>
            </a:r>
            <a:r>
              <a:rPr lang="es-ES" sz="1400" b="1" dirty="0" smtClean="0"/>
              <a:t> (0,095) = 1,0997</a:t>
            </a:r>
            <a:endParaRPr lang="es-ES" sz="1400" dirty="0" smtClean="0"/>
          </a:p>
          <a:p>
            <a:r>
              <a:rPr lang="es-ES" sz="1400" dirty="0"/>
              <a:t>APROXIMACIÓN</a:t>
            </a:r>
            <a:r>
              <a:rPr lang="es-ES" sz="1400" dirty="0" smtClean="0"/>
              <a:t>: </a:t>
            </a:r>
            <a:r>
              <a:rPr lang="es-ES" sz="1400" dirty="0" err="1" smtClean="0"/>
              <a:t>exp</a:t>
            </a:r>
            <a:r>
              <a:rPr lang="es-ES" sz="1400" dirty="0" smtClean="0"/>
              <a:t>(0,095) </a:t>
            </a:r>
            <a:r>
              <a:rPr lang="es-ES" sz="1400" dirty="0"/>
              <a:t>= </a:t>
            </a:r>
            <a:r>
              <a:rPr lang="es-ES" sz="1400" dirty="0" smtClean="0"/>
              <a:t>1 </a:t>
            </a:r>
            <a:r>
              <a:rPr lang="es-ES" sz="1400" dirty="0"/>
              <a:t>+ 0,095 = 1,095</a:t>
            </a:r>
          </a:p>
        </p:txBody>
      </p:sp>
      <p:grpSp>
        <p:nvGrpSpPr>
          <p:cNvPr id="92" name="91 Grupo"/>
          <p:cNvGrpSpPr/>
          <p:nvPr/>
        </p:nvGrpSpPr>
        <p:grpSpPr>
          <a:xfrm>
            <a:off x="5839266" y="2595626"/>
            <a:ext cx="2837189" cy="4059617"/>
            <a:chOff x="5762225" y="2716169"/>
            <a:chExt cx="2837189" cy="4059617"/>
          </a:xfrm>
        </p:grpSpPr>
        <p:grpSp>
          <p:nvGrpSpPr>
            <p:cNvPr id="51" name="50 Grupo"/>
            <p:cNvGrpSpPr/>
            <p:nvPr/>
          </p:nvGrpSpPr>
          <p:grpSpPr>
            <a:xfrm>
              <a:off x="6275989" y="2962390"/>
              <a:ext cx="2182590" cy="763099"/>
              <a:chOff x="6275989" y="2962390"/>
              <a:chExt cx="2182590" cy="763099"/>
            </a:xfrm>
          </p:grpSpPr>
          <p:cxnSp>
            <p:nvCxnSpPr>
              <p:cNvPr id="32" name="31 Conector recto"/>
              <p:cNvCxnSpPr/>
              <p:nvPr/>
            </p:nvCxnSpPr>
            <p:spPr>
              <a:xfrm flipH="1">
                <a:off x="6444208" y="3357814"/>
                <a:ext cx="1534933" cy="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32 CuadroTexto"/>
              <p:cNvSpPr txBox="1"/>
              <p:nvPr/>
            </p:nvSpPr>
            <p:spPr>
              <a:xfrm>
                <a:off x="8028384" y="3072404"/>
                <a:ext cx="41889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1200" dirty="0" smtClean="0">
                    <a:solidFill>
                      <a:srgbClr val="FF0000"/>
                    </a:solidFill>
                  </a:rPr>
                  <a:t>LL’1</a:t>
                </a:r>
              </a:p>
            </p:txBody>
          </p:sp>
          <p:cxnSp>
            <p:nvCxnSpPr>
              <p:cNvPr id="36" name="35 Conector recto"/>
              <p:cNvCxnSpPr/>
              <p:nvPr/>
            </p:nvCxnSpPr>
            <p:spPr>
              <a:xfrm>
                <a:off x="6588224" y="3220073"/>
                <a:ext cx="0" cy="276999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36 Conector recto"/>
              <p:cNvCxnSpPr/>
              <p:nvPr/>
            </p:nvCxnSpPr>
            <p:spPr>
              <a:xfrm>
                <a:off x="7092280" y="3042855"/>
                <a:ext cx="0" cy="682634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38 Conector recto"/>
              <p:cNvCxnSpPr/>
              <p:nvPr/>
            </p:nvCxnSpPr>
            <p:spPr>
              <a:xfrm>
                <a:off x="7596336" y="3223680"/>
                <a:ext cx="0" cy="276999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40 CuadroTexto"/>
              <p:cNvSpPr txBox="1"/>
              <p:nvPr/>
            </p:nvSpPr>
            <p:spPr>
              <a:xfrm>
                <a:off x="6464500" y="2971420"/>
                <a:ext cx="263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1200" dirty="0" smtClean="0"/>
                  <a:t>1</a:t>
                </a:r>
              </a:p>
            </p:txBody>
          </p:sp>
          <p:sp>
            <p:nvSpPr>
              <p:cNvPr id="42" name="41 CuadroTexto"/>
              <p:cNvSpPr txBox="1"/>
              <p:nvPr/>
            </p:nvSpPr>
            <p:spPr>
              <a:xfrm>
                <a:off x="7426629" y="2962390"/>
                <a:ext cx="38023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1200" dirty="0" smtClean="0">
                    <a:solidFill>
                      <a:srgbClr val="FF0000"/>
                    </a:solidFill>
                  </a:rPr>
                  <a:t>1,1</a:t>
                </a:r>
              </a:p>
            </p:txBody>
          </p:sp>
          <p:sp>
            <p:nvSpPr>
              <p:cNvPr id="47" name="46 CuadroTexto"/>
              <p:cNvSpPr txBox="1"/>
              <p:nvPr/>
            </p:nvSpPr>
            <p:spPr>
              <a:xfrm>
                <a:off x="8179335" y="3293139"/>
                <a:ext cx="27924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s-ES" sz="1200" dirty="0"/>
                  <a:t>D</a:t>
                </a:r>
                <a:endParaRPr lang="es-ES" sz="1200" dirty="0" smtClean="0"/>
              </a:p>
            </p:txBody>
          </p:sp>
          <p:cxnSp>
            <p:nvCxnSpPr>
              <p:cNvPr id="48" name="47 Conector recto"/>
              <p:cNvCxnSpPr/>
              <p:nvPr/>
            </p:nvCxnSpPr>
            <p:spPr>
              <a:xfrm flipH="1">
                <a:off x="6275989" y="3440754"/>
                <a:ext cx="1837026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1" name="90 Grupo"/>
            <p:cNvGrpSpPr/>
            <p:nvPr/>
          </p:nvGrpSpPr>
          <p:grpSpPr>
            <a:xfrm>
              <a:off x="5762225" y="2716169"/>
              <a:ext cx="2837189" cy="4059617"/>
              <a:chOff x="5762225" y="2716169"/>
              <a:chExt cx="2837189" cy="4059617"/>
            </a:xfrm>
          </p:grpSpPr>
          <p:sp>
            <p:nvSpPr>
              <p:cNvPr id="75" name="74 CuadroTexto"/>
              <p:cNvSpPr txBox="1"/>
              <p:nvPr/>
            </p:nvSpPr>
            <p:spPr>
              <a:xfrm>
                <a:off x="7362721" y="3645024"/>
                <a:ext cx="6125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000" dirty="0" smtClean="0"/>
                  <a:t>5,00 </a:t>
                </a:r>
              </a:p>
              <a:p>
                <a:pPr algn="ctr"/>
                <a:r>
                  <a:rPr lang="es-ES" sz="1000" dirty="0" smtClean="0"/>
                  <a:t>(0,05)</a:t>
                </a:r>
                <a:endParaRPr lang="es-ES" sz="1000" baseline="30000" dirty="0"/>
              </a:p>
            </p:txBody>
          </p:sp>
          <p:cxnSp>
            <p:nvCxnSpPr>
              <p:cNvPr id="76" name="75 Conector recto"/>
              <p:cNvCxnSpPr/>
              <p:nvPr/>
            </p:nvCxnSpPr>
            <p:spPr>
              <a:xfrm>
                <a:off x="7092280" y="3440754"/>
                <a:ext cx="315268" cy="397909"/>
              </a:xfrm>
              <a:prstGeom prst="line">
                <a:avLst/>
              </a:prstGeom>
              <a:ln w="63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76 Conector recto"/>
              <p:cNvCxnSpPr/>
              <p:nvPr/>
            </p:nvCxnSpPr>
            <p:spPr>
              <a:xfrm flipH="1">
                <a:off x="7407550" y="3838663"/>
                <a:ext cx="427527" cy="0"/>
              </a:xfrm>
              <a:prstGeom prst="line">
                <a:avLst/>
              </a:prstGeom>
              <a:ln w="63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78 CuadroTexto"/>
              <p:cNvSpPr txBox="1"/>
              <p:nvPr/>
            </p:nvSpPr>
            <p:spPr>
              <a:xfrm>
                <a:off x="7362721" y="2716169"/>
                <a:ext cx="42224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000" dirty="0" smtClean="0"/>
                  <a:t>1,05</a:t>
                </a:r>
                <a:endParaRPr lang="es-ES" sz="1000" baseline="30000" dirty="0"/>
              </a:p>
            </p:txBody>
          </p:sp>
          <p:cxnSp>
            <p:nvCxnSpPr>
              <p:cNvPr id="80" name="79 Conector recto"/>
              <p:cNvCxnSpPr/>
              <p:nvPr/>
            </p:nvCxnSpPr>
            <p:spPr>
              <a:xfrm flipV="1">
                <a:off x="7092280" y="2909808"/>
                <a:ext cx="315268" cy="448006"/>
              </a:xfrm>
              <a:prstGeom prst="line">
                <a:avLst/>
              </a:prstGeom>
              <a:ln w="63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80 Conector recto"/>
              <p:cNvCxnSpPr/>
              <p:nvPr/>
            </p:nvCxnSpPr>
            <p:spPr>
              <a:xfrm flipH="1">
                <a:off x="7407549" y="2909808"/>
                <a:ext cx="252288" cy="0"/>
              </a:xfrm>
              <a:prstGeom prst="line">
                <a:avLst/>
              </a:prstGeom>
              <a:ln w="63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83 CuadroTexto"/>
              <p:cNvSpPr txBox="1"/>
              <p:nvPr/>
            </p:nvSpPr>
            <p:spPr>
              <a:xfrm>
                <a:off x="5762225" y="3648334"/>
                <a:ext cx="80547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000" dirty="0" smtClean="0"/>
                  <a:t>4,88 (0,0488)</a:t>
                </a:r>
                <a:endParaRPr lang="es-ES" sz="1000" baseline="30000" dirty="0"/>
              </a:p>
            </p:txBody>
          </p:sp>
          <p:cxnSp>
            <p:nvCxnSpPr>
              <p:cNvPr id="85" name="84 Conector recto"/>
              <p:cNvCxnSpPr/>
              <p:nvPr/>
            </p:nvCxnSpPr>
            <p:spPr>
              <a:xfrm flipH="1">
                <a:off x="6374337" y="3440754"/>
                <a:ext cx="213888" cy="409845"/>
              </a:xfrm>
              <a:prstGeom prst="line">
                <a:avLst/>
              </a:prstGeom>
              <a:ln w="63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85 Conector recto"/>
              <p:cNvCxnSpPr/>
              <p:nvPr/>
            </p:nvCxnSpPr>
            <p:spPr>
              <a:xfrm flipH="1">
                <a:off x="5940152" y="3850599"/>
                <a:ext cx="434186" cy="0"/>
              </a:xfrm>
              <a:prstGeom prst="line">
                <a:avLst/>
              </a:prstGeom>
              <a:ln w="63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120 CuadroTexto"/>
              <p:cNvSpPr txBox="1"/>
              <p:nvPr/>
            </p:nvSpPr>
            <p:spPr>
              <a:xfrm>
                <a:off x="7839769" y="6375676"/>
                <a:ext cx="75964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000" dirty="0" smtClean="0"/>
                  <a:t>9,97 </a:t>
                </a:r>
              </a:p>
              <a:p>
                <a:pPr algn="ctr"/>
                <a:r>
                  <a:rPr lang="es-ES" sz="1000" dirty="0" smtClean="0"/>
                  <a:t>(0,0997)</a:t>
                </a:r>
                <a:endParaRPr lang="es-ES" sz="1000" baseline="30000" dirty="0"/>
              </a:p>
            </p:txBody>
          </p:sp>
          <p:sp>
            <p:nvSpPr>
              <p:cNvPr id="122" name="121 CuadroTexto"/>
              <p:cNvSpPr txBox="1"/>
              <p:nvPr/>
            </p:nvSpPr>
            <p:spPr>
              <a:xfrm>
                <a:off x="6713555" y="6366726"/>
                <a:ext cx="6125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000" dirty="0" smtClean="0"/>
                  <a:t>9,50 </a:t>
                </a:r>
              </a:p>
              <a:p>
                <a:pPr algn="ctr"/>
                <a:r>
                  <a:rPr lang="es-ES" sz="1000" dirty="0" smtClean="0"/>
                  <a:t>(0,095)</a:t>
                </a:r>
                <a:endParaRPr lang="es-ES" sz="1000" baseline="30000" dirty="0"/>
              </a:p>
            </p:txBody>
          </p:sp>
        </p:grpSp>
      </p:grpSp>
      <p:grpSp>
        <p:nvGrpSpPr>
          <p:cNvPr id="93" name="92 Grupo"/>
          <p:cNvGrpSpPr/>
          <p:nvPr/>
        </p:nvGrpSpPr>
        <p:grpSpPr>
          <a:xfrm>
            <a:off x="6381246" y="5310237"/>
            <a:ext cx="2182590" cy="1147272"/>
            <a:chOff x="6275989" y="2725198"/>
            <a:chExt cx="2182590" cy="1147272"/>
          </a:xfrm>
        </p:grpSpPr>
        <p:grpSp>
          <p:nvGrpSpPr>
            <p:cNvPr id="94" name="93 Grupo"/>
            <p:cNvGrpSpPr/>
            <p:nvPr/>
          </p:nvGrpSpPr>
          <p:grpSpPr>
            <a:xfrm>
              <a:off x="6275989" y="2962390"/>
              <a:ext cx="2182590" cy="763099"/>
              <a:chOff x="6275989" y="2962390"/>
              <a:chExt cx="2182590" cy="763099"/>
            </a:xfrm>
          </p:grpSpPr>
          <p:cxnSp>
            <p:nvCxnSpPr>
              <p:cNvPr id="105" name="104 Conector recto"/>
              <p:cNvCxnSpPr/>
              <p:nvPr/>
            </p:nvCxnSpPr>
            <p:spPr>
              <a:xfrm flipH="1">
                <a:off x="6444208" y="3357814"/>
                <a:ext cx="1534933" cy="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6" name="105 CuadroTexto"/>
              <p:cNvSpPr txBox="1"/>
              <p:nvPr/>
            </p:nvSpPr>
            <p:spPr>
              <a:xfrm>
                <a:off x="8028384" y="3072404"/>
                <a:ext cx="41889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1200" dirty="0" smtClean="0">
                    <a:solidFill>
                      <a:srgbClr val="FF0000"/>
                    </a:solidFill>
                  </a:rPr>
                  <a:t>LL’1</a:t>
                </a:r>
              </a:p>
            </p:txBody>
          </p:sp>
          <p:cxnSp>
            <p:nvCxnSpPr>
              <p:cNvPr id="107" name="106 Conector recto"/>
              <p:cNvCxnSpPr/>
              <p:nvPr/>
            </p:nvCxnSpPr>
            <p:spPr>
              <a:xfrm>
                <a:off x="6588224" y="3220073"/>
                <a:ext cx="0" cy="276999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107 Conector recto"/>
              <p:cNvCxnSpPr/>
              <p:nvPr/>
            </p:nvCxnSpPr>
            <p:spPr>
              <a:xfrm>
                <a:off x="7414140" y="3042855"/>
                <a:ext cx="0" cy="682634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108 Conector recto"/>
              <p:cNvCxnSpPr/>
              <p:nvPr/>
            </p:nvCxnSpPr>
            <p:spPr>
              <a:xfrm>
                <a:off x="7596336" y="3223680"/>
                <a:ext cx="0" cy="276999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109 CuadroTexto"/>
              <p:cNvSpPr txBox="1"/>
              <p:nvPr/>
            </p:nvSpPr>
            <p:spPr>
              <a:xfrm>
                <a:off x="6464500" y="2971420"/>
                <a:ext cx="263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1200" dirty="0" smtClean="0"/>
                  <a:t>1</a:t>
                </a:r>
              </a:p>
            </p:txBody>
          </p:sp>
          <p:sp>
            <p:nvSpPr>
              <p:cNvPr id="111" name="110 CuadroTexto"/>
              <p:cNvSpPr txBox="1"/>
              <p:nvPr/>
            </p:nvSpPr>
            <p:spPr>
              <a:xfrm>
                <a:off x="7426629" y="2962390"/>
                <a:ext cx="38023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1200" dirty="0" smtClean="0">
                    <a:solidFill>
                      <a:srgbClr val="FF0000"/>
                    </a:solidFill>
                  </a:rPr>
                  <a:t>1,1</a:t>
                </a:r>
              </a:p>
            </p:txBody>
          </p:sp>
          <p:sp>
            <p:nvSpPr>
              <p:cNvPr id="112" name="111 CuadroTexto"/>
              <p:cNvSpPr txBox="1"/>
              <p:nvPr/>
            </p:nvSpPr>
            <p:spPr>
              <a:xfrm>
                <a:off x="8179335" y="3293139"/>
                <a:ext cx="27924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s-ES" sz="1200" dirty="0"/>
                  <a:t>D</a:t>
                </a:r>
                <a:endParaRPr lang="es-ES" sz="1200" dirty="0" smtClean="0"/>
              </a:p>
            </p:txBody>
          </p:sp>
          <p:cxnSp>
            <p:nvCxnSpPr>
              <p:cNvPr id="113" name="112 Conector recto"/>
              <p:cNvCxnSpPr/>
              <p:nvPr/>
            </p:nvCxnSpPr>
            <p:spPr>
              <a:xfrm flipH="1">
                <a:off x="6275989" y="3440754"/>
                <a:ext cx="1837026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113 Conector recto"/>
              <p:cNvCxnSpPr/>
              <p:nvPr/>
            </p:nvCxnSpPr>
            <p:spPr>
              <a:xfrm>
                <a:off x="7137026" y="3245672"/>
                <a:ext cx="0" cy="276999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5" name="94 Grupo"/>
            <p:cNvGrpSpPr/>
            <p:nvPr/>
          </p:nvGrpSpPr>
          <p:grpSpPr>
            <a:xfrm>
              <a:off x="6435526" y="2725198"/>
              <a:ext cx="1983539" cy="1147272"/>
              <a:chOff x="6435526" y="2725198"/>
              <a:chExt cx="1983539" cy="1147272"/>
            </a:xfrm>
          </p:grpSpPr>
          <p:sp>
            <p:nvSpPr>
              <p:cNvPr id="99" name="98 CuadroTexto"/>
              <p:cNvSpPr txBox="1"/>
              <p:nvPr/>
            </p:nvSpPr>
            <p:spPr>
              <a:xfrm>
                <a:off x="6435526" y="2725198"/>
                <a:ext cx="553251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000" dirty="0" smtClean="0"/>
                  <a:t>1,095</a:t>
                </a:r>
                <a:endParaRPr lang="es-ES" sz="1000" baseline="30000" dirty="0"/>
              </a:p>
            </p:txBody>
          </p:sp>
          <p:cxnSp>
            <p:nvCxnSpPr>
              <p:cNvPr id="100" name="99 Conector recto"/>
              <p:cNvCxnSpPr/>
              <p:nvPr/>
            </p:nvCxnSpPr>
            <p:spPr>
              <a:xfrm flipH="1" flipV="1">
                <a:off x="6843007" y="2918838"/>
                <a:ext cx="571133" cy="438976"/>
              </a:xfrm>
              <a:prstGeom prst="line">
                <a:avLst/>
              </a:prstGeom>
              <a:ln w="63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100 Conector recto"/>
              <p:cNvCxnSpPr/>
              <p:nvPr/>
            </p:nvCxnSpPr>
            <p:spPr>
              <a:xfrm flipH="1">
                <a:off x="6496353" y="2918838"/>
                <a:ext cx="352280" cy="0"/>
              </a:xfrm>
              <a:prstGeom prst="line">
                <a:avLst/>
              </a:prstGeom>
              <a:ln w="63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122 Conector recto"/>
              <p:cNvCxnSpPr/>
              <p:nvPr/>
            </p:nvCxnSpPr>
            <p:spPr>
              <a:xfrm>
                <a:off x="7596336" y="3440754"/>
                <a:ext cx="334361" cy="431716"/>
              </a:xfrm>
              <a:prstGeom prst="line">
                <a:avLst/>
              </a:prstGeom>
              <a:ln w="63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123 Conector recto"/>
              <p:cNvCxnSpPr/>
              <p:nvPr/>
            </p:nvCxnSpPr>
            <p:spPr>
              <a:xfrm flipH="1">
                <a:off x="7930700" y="3872470"/>
                <a:ext cx="488365" cy="0"/>
              </a:xfrm>
              <a:prstGeom prst="line">
                <a:avLst/>
              </a:prstGeom>
              <a:ln w="63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125 Conector recto"/>
              <p:cNvCxnSpPr/>
              <p:nvPr/>
            </p:nvCxnSpPr>
            <p:spPr>
              <a:xfrm flipH="1">
                <a:off x="7193031" y="3451689"/>
                <a:ext cx="213888" cy="409845"/>
              </a:xfrm>
              <a:prstGeom prst="line">
                <a:avLst/>
              </a:prstGeom>
              <a:ln w="63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126 Conector recto"/>
              <p:cNvCxnSpPr/>
              <p:nvPr/>
            </p:nvCxnSpPr>
            <p:spPr>
              <a:xfrm flipH="1">
                <a:off x="6758846" y="3861534"/>
                <a:ext cx="434186" cy="0"/>
              </a:xfrm>
              <a:prstGeom prst="line">
                <a:avLst/>
              </a:prstGeom>
              <a:ln w="63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00936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1052</TotalTime>
  <Words>1103</Words>
  <Application>Microsoft Office PowerPoint</Application>
  <PresentationFormat>Presentación en pantalla (4:3)</PresentationFormat>
  <Paragraphs>224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</dc:creator>
  <cp:lastModifiedBy>Carrasco Conejo, Angel</cp:lastModifiedBy>
  <cp:revision>165</cp:revision>
  <dcterms:created xsi:type="dcterms:W3CDTF">2018-01-08T20:19:04Z</dcterms:created>
  <dcterms:modified xsi:type="dcterms:W3CDTF">2018-02-02T21:38:32Z</dcterms:modified>
</cp:coreProperties>
</file>